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33"/>
  </p:notesMasterIdLst>
  <p:sldIdLst>
    <p:sldId id="279" r:id="rId3"/>
    <p:sldId id="412" r:id="rId4"/>
    <p:sldId id="401" r:id="rId5"/>
    <p:sldId id="394" r:id="rId6"/>
    <p:sldId id="433" r:id="rId7"/>
    <p:sldId id="434" r:id="rId8"/>
    <p:sldId id="369" r:id="rId9"/>
    <p:sldId id="410" r:id="rId10"/>
    <p:sldId id="353" r:id="rId11"/>
    <p:sldId id="390" r:id="rId12"/>
    <p:sldId id="448" r:id="rId13"/>
    <p:sldId id="400" r:id="rId14"/>
    <p:sldId id="409" r:id="rId15"/>
    <p:sldId id="414" r:id="rId16"/>
    <p:sldId id="428" r:id="rId17"/>
    <p:sldId id="430" r:id="rId18"/>
    <p:sldId id="435" r:id="rId19"/>
    <p:sldId id="446" r:id="rId20"/>
    <p:sldId id="445" r:id="rId21"/>
    <p:sldId id="436" r:id="rId22"/>
    <p:sldId id="437" r:id="rId23"/>
    <p:sldId id="438" r:id="rId24"/>
    <p:sldId id="439" r:id="rId25"/>
    <p:sldId id="440" r:id="rId26"/>
    <p:sldId id="441" r:id="rId27"/>
    <p:sldId id="442" r:id="rId28"/>
    <p:sldId id="443" r:id="rId29"/>
    <p:sldId id="444" r:id="rId30"/>
    <p:sldId id="447" r:id="rId31"/>
    <p:sldId id="393" r:id="rId32"/>
  </p:sldIdLst>
  <p:sldSz cx="12192000" cy="6858000"/>
  <p:notesSz cx="6724650"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1657" autoAdjust="0"/>
  </p:normalViewPr>
  <p:slideViewPr>
    <p:cSldViewPr snapToGrid="0">
      <p:cViewPr>
        <p:scale>
          <a:sx n="80" d="100"/>
          <a:sy n="80" d="100"/>
        </p:scale>
        <p:origin x="-710" y="-67"/>
      </p:cViewPr>
      <p:guideLst>
        <p:guide orient="horz" pos="2160"/>
        <p:guide pos="3840"/>
      </p:guideLst>
    </p:cSldViewPr>
  </p:slideViewPr>
  <p:outlineViewPr>
    <p:cViewPr>
      <p:scale>
        <a:sx n="33" d="100"/>
        <a:sy n="33" d="100"/>
      </p:scale>
      <p:origin x="0" y="180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dgm:t>
        <a:bodyPr/>
        <a:lstStyle/>
        <a:p>
          <a:r>
            <a:rPr lang="tr-TR" dirty="0" smtClean="0"/>
            <a:t>8. Sınıf	</a:t>
          </a:r>
          <a:endParaRPr lang="tr-TR" dirty="0"/>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dgm:t>
        <a:bodyPr/>
        <a:lstStyle/>
        <a:p>
          <a:r>
            <a:rPr lang="tr-TR" dirty="0" smtClean="0"/>
            <a:t>Merkezi sınav</a:t>
          </a:r>
          <a:endParaRPr lang="tr-TR" dirty="0"/>
        </a:p>
      </dgm:t>
    </dgm:pt>
    <dgm:pt modelId="{FEF46B1F-A49D-496E-8A59-9100D4AD8237}" type="parTrans" cxnId="{BE577196-9A45-407D-BFE1-8D9C7993995C}">
      <dgm:prSet/>
      <dgm:spPr/>
      <dgm:t>
        <a:bodyPr/>
        <a:lstStyle/>
        <a:p>
          <a:endParaRPr lang="tr-TR"/>
        </a:p>
      </dgm:t>
    </dgm:pt>
    <dgm:pt modelId="{492DEE01-2A44-4ED4-8FEC-4EDC60F597F0}" type="sibTrans" cxnId="{BE577196-9A45-407D-BFE1-8D9C7993995C}">
      <dgm:prSet/>
      <dgm:spPr/>
      <dgm:t>
        <a:bodyPr/>
        <a:lstStyle/>
        <a:p>
          <a:endParaRPr lang="tr-TR"/>
        </a:p>
      </dgm:t>
    </dgm:pt>
    <dgm:pt modelId="{CF35B6DF-71F4-44F5-8398-6F222709C4BE}">
      <dgm:prSet phldrT="[Metin]"/>
      <dgm:spPr/>
      <dgm:t>
        <a:bodyPr/>
        <a:lstStyle/>
        <a:p>
          <a:r>
            <a:rPr lang="tr-TR" dirty="0" smtClean="0"/>
            <a:t>Anadolu teknik programı</a:t>
          </a:r>
          <a:endParaRPr lang="tr-TR" dirty="0"/>
        </a:p>
      </dgm:t>
    </dgm:pt>
    <dgm:pt modelId="{B65D78A4-0748-42A6-A80A-477483AB9062}" type="parTrans" cxnId="{1F4773F6-8005-4C54-B00B-3171FE2A41CF}">
      <dgm:prSet/>
      <dgm:spPr/>
      <dgm:t>
        <a:bodyPr/>
        <a:lstStyle/>
        <a:p>
          <a:endParaRPr lang="tr-TR"/>
        </a:p>
      </dgm:t>
    </dgm:pt>
    <dgm:pt modelId="{E37F7292-6410-4F25-BA2D-073016CBDED2}" type="sibTrans" cxnId="{1F4773F6-8005-4C54-B00B-3171FE2A41CF}">
      <dgm:prSet/>
      <dgm:spPr/>
      <dgm:t>
        <a:bodyPr/>
        <a:lstStyle/>
        <a:p>
          <a:endParaRPr lang="tr-TR"/>
        </a:p>
      </dgm:t>
    </dgm:pt>
    <dgm:pt modelId="{68F43ED9-5B1A-4C5E-80D1-6D584B90AE05}">
      <dgm:prSet phldrT="[Metin]"/>
      <dgm:spPr/>
      <dgm:t>
        <a:bodyPr/>
        <a:lstStyle/>
        <a:p>
          <a:r>
            <a:rPr lang="tr-TR" dirty="0" smtClean="0"/>
            <a:t>Mahalli Yerleştirme</a:t>
          </a:r>
          <a:endParaRPr lang="tr-TR" dirty="0"/>
        </a:p>
      </dgm:t>
    </dgm:pt>
    <dgm:pt modelId="{3744B027-51CC-40FF-B874-084CD55F7FB1}" type="parTrans" cxnId="{BD196AFC-71F9-40D8-B2D8-E6ED5252EE97}">
      <dgm:prSet/>
      <dgm:spPr/>
      <dgm:t>
        <a:bodyPr/>
        <a:lstStyle/>
        <a:p>
          <a:endParaRPr lang="tr-TR"/>
        </a:p>
      </dgm:t>
    </dgm:pt>
    <dgm:pt modelId="{5E50CB48-C0A3-4E5A-B181-8EB64D1F6787}" type="sibTrans" cxnId="{BD196AFC-71F9-40D8-B2D8-E6ED5252EE97}">
      <dgm:prSet/>
      <dgm:spPr/>
      <dgm:t>
        <a:bodyPr/>
        <a:lstStyle/>
        <a:p>
          <a:endParaRPr lang="tr-TR"/>
        </a:p>
      </dgm:t>
    </dgm:pt>
    <dgm:pt modelId="{C447D573-8533-47E7-A54B-6E534BB392DA}">
      <dgm:prSet phldrT="[Metin]"/>
      <dgm:spPr/>
      <dgm:t>
        <a:bodyPr/>
        <a:lstStyle/>
        <a:p>
          <a:r>
            <a:rPr lang="tr-TR" dirty="0" smtClean="0"/>
            <a:t>Anadolu meslek programı</a:t>
          </a:r>
          <a:endParaRPr lang="tr-TR" dirty="0"/>
        </a:p>
      </dgm:t>
    </dgm:pt>
    <dgm:pt modelId="{1D41904C-0204-4347-9207-F8D2B2447CEA}" type="parTrans" cxnId="{579414E2-9AA0-459D-B9A2-FE2F55C0634C}">
      <dgm:prSet/>
      <dgm:spPr/>
      <dgm:t>
        <a:bodyPr/>
        <a:lstStyle/>
        <a:p>
          <a:endParaRPr lang="tr-TR"/>
        </a:p>
      </dgm:t>
    </dgm:pt>
    <dgm:pt modelId="{8BF8CB4F-36F7-4FD5-B7AD-1E919FCEC003}" type="sibTrans" cxnId="{579414E2-9AA0-459D-B9A2-FE2F55C0634C}">
      <dgm:prSet/>
      <dgm:spPr/>
      <dgm:t>
        <a:bodyPr/>
        <a:lstStyle/>
        <a:p>
          <a:endParaRPr lang="tr-TR"/>
        </a:p>
      </dgm:t>
    </dgm:pt>
    <dgm:pt modelId="{B3404CEF-7EE2-4E5F-99B0-9E877C2B8B7F}">
      <dgm:prSet phldrT="[Metin]"/>
      <dgm:spPr/>
      <dgm:t>
        <a:bodyPr/>
        <a:lstStyle/>
        <a:p>
          <a:r>
            <a:rPr lang="tr-TR" dirty="0" smtClean="0"/>
            <a:t>Mesleki eğitim merkezi programı</a:t>
          </a:r>
          <a:endParaRPr lang="tr-TR" dirty="0"/>
        </a:p>
      </dgm:t>
    </dgm:pt>
    <dgm:pt modelId="{02AB72EC-2130-4E88-909C-1BD939E72695}" type="parTrans" cxnId="{32AFD39F-AE14-441D-BBF2-D47275AD69C8}">
      <dgm:prSet/>
      <dgm:spPr/>
      <dgm:t>
        <a:bodyPr/>
        <a:lstStyle/>
        <a:p>
          <a:endParaRPr lang="tr-T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7F4A8C19-FB83-4811-8B90-E8EB63DD5169}" type="presOf" srcId="{B3404CEF-7EE2-4E5F-99B0-9E877C2B8B7F}" destId="{14C71B0E-2B3D-46F9-BEDA-23501E5F81B0}" srcOrd="0" destOrd="0" presId="urn:microsoft.com/office/officeart/2005/8/layout/hierarchy2"/>
    <dgm:cxn modelId="{11ACE7D8-6DD6-44BB-A185-78AC68A73200}" type="presOf" srcId="{1D41904C-0204-4347-9207-F8D2B2447CEA}" destId="{64B84292-4E59-45ED-882C-1896324085AD}" srcOrd="0" destOrd="0" presId="urn:microsoft.com/office/officeart/2005/8/layout/hierarchy2"/>
    <dgm:cxn modelId="{4EBF7830-E629-4911-8384-F599E52C1D85}" type="presOf" srcId="{B948E1E1-C516-4317-ACF7-2CB02EA54CE2}" destId="{ABB936A7-76BC-4EAF-BC77-1F9B256CB369}" srcOrd="0" destOrd="0" presId="urn:microsoft.com/office/officeart/2005/8/layout/hierarchy2"/>
    <dgm:cxn modelId="{967F27BB-951C-4BA3-BE28-D524389D67E7}" type="presOf" srcId="{B65D78A4-0748-42A6-A80A-477483AB9062}" destId="{F3E62EBC-C96A-468A-88EF-FB120345BDC7}" srcOrd="1"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92E08D95-1645-4D24-93D3-180B09138C50}" type="presOf" srcId="{AC8F3683-1E53-454A-8A13-5490553110B0}" destId="{CFC9F212-0618-4EA6-9AD4-DB5D51E56CF7}" srcOrd="0" destOrd="0" presId="urn:microsoft.com/office/officeart/2005/8/layout/hierarchy2"/>
    <dgm:cxn modelId="{1CDA899C-16D9-4C9E-88DC-809CF4B6AAD3}" type="presOf" srcId="{3744B027-51CC-40FF-B874-084CD55F7FB1}" destId="{02856176-468B-4079-B04D-D714CD10E310}" srcOrd="1"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7D1E5567-CB39-4B32-8726-BDAFDDBE1C71}" type="presOf" srcId="{02AB72EC-2130-4E88-909C-1BD939E72695}" destId="{8EDBEAB9-4869-48AC-BF3F-CD66020464C8}"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3BBFDC00-7ACC-452D-BBEF-04E9BA300C0E}" type="presOf" srcId="{3744B027-51CC-40FF-B874-084CD55F7FB1}" destId="{D15441CE-FF78-46FF-9AC2-0003898D3D44}" srcOrd="0" destOrd="0" presId="urn:microsoft.com/office/officeart/2005/8/layout/hierarchy2"/>
    <dgm:cxn modelId="{41C89C27-4D6C-485F-A0CF-828015532D1A}" type="presOf" srcId="{1D41904C-0204-4347-9207-F8D2B2447CEA}" destId="{F69A07A1-3F84-4819-9F81-F29B30AFE43B}" srcOrd="1"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4FCCF009-E5A5-435A-97FB-EC94FBE31182}" type="presOf" srcId="{FEF46B1F-A49D-496E-8A59-9100D4AD8237}" destId="{2B1FA5C2-CB5A-45BD-8402-DCB8A2099FC3}" srcOrd="1" destOrd="0" presId="urn:microsoft.com/office/officeart/2005/8/layout/hierarchy2"/>
    <dgm:cxn modelId="{CA5763D6-A773-42FA-AA41-D3B84B320D3C}" type="presOf" srcId="{5497F06E-B209-44D6-BC9D-620CD44A4DDE}" destId="{D9D264E6-F1FA-4EE4-99EE-EE016FE766E6}" srcOrd="0" destOrd="0" presId="urn:microsoft.com/office/officeart/2005/8/layout/hierarchy2"/>
    <dgm:cxn modelId="{39223E58-C7C7-44E0-B682-484633ED665D}" type="presOf" srcId="{02AB72EC-2130-4E88-909C-1BD939E72695}" destId="{BF097015-9911-4BC5-AB78-24921C845CE5}" srcOrd="1" destOrd="0" presId="urn:microsoft.com/office/officeart/2005/8/layout/hierarchy2"/>
    <dgm:cxn modelId="{699404F3-5A5E-41AD-AAEF-62A7392C434E}" type="presOf" srcId="{68F43ED9-5B1A-4C5E-80D1-6D584B90AE05}" destId="{CED97FE7-2414-454E-8ACF-457884326C7E}" srcOrd="0" destOrd="0" presId="urn:microsoft.com/office/officeart/2005/8/layout/hierarchy2"/>
    <dgm:cxn modelId="{92B38F69-89DE-4D57-B0CC-C0D2C46E995E}" type="presOf" srcId="{FEF46B1F-A49D-496E-8A59-9100D4AD8237}" destId="{B40CACAF-5D02-4E42-9A00-2107B9771FFD}" srcOrd="0" destOrd="0" presId="urn:microsoft.com/office/officeart/2005/8/layout/hierarchy2"/>
    <dgm:cxn modelId="{63B2DE4C-613E-469A-B5BC-A8E05F8B1A29}" type="presOf" srcId="{C447D573-8533-47E7-A54B-6E534BB392DA}" destId="{A6AD5D28-13C2-4C61-B69E-957127C0C2C2}" srcOrd="0" destOrd="0" presId="urn:microsoft.com/office/officeart/2005/8/layout/hierarchy2"/>
    <dgm:cxn modelId="{3C9D942E-C123-4344-A448-1CE4ABC1AB98}" type="presOf" srcId="{B65D78A4-0748-42A6-A80A-477483AB9062}" destId="{076866B8-8C0E-4C0F-B5B7-9A34A27E2322}" srcOrd="0" destOrd="0" presId="urn:microsoft.com/office/officeart/2005/8/layout/hierarchy2"/>
    <dgm:cxn modelId="{0614E909-7E4A-4745-8F59-1488F191A791}" type="presOf" srcId="{CF35B6DF-71F4-44F5-8398-6F222709C4BE}" destId="{FAE274D9-F0D7-495C-8B0C-EC8E2EB5264E}" srcOrd="0" destOrd="0" presId="urn:microsoft.com/office/officeart/2005/8/layout/hierarchy2"/>
    <dgm:cxn modelId="{F5807F7C-09D3-42F7-A277-FF132E638215}" type="presParOf" srcId="{D9D264E6-F1FA-4EE4-99EE-EE016FE766E6}" destId="{053DB141-AFDA-4B3F-8571-C7A918345C0D}" srcOrd="0" destOrd="0" presId="urn:microsoft.com/office/officeart/2005/8/layout/hierarchy2"/>
    <dgm:cxn modelId="{C1413828-ECE6-4A91-A00D-64CD2DA55820}" type="presParOf" srcId="{053DB141-AFDA-4B3F-8571-C7A918345C0D}" destId="{ABB936A7-76BC-4EAF-BC77-1F9B256CB369}" srcOrd="0" destOrd="0" presId="urn:microsoft.com/office/officeart/2005/8/layout/hierarchy2"/>
    <dgm:cxn modelId="{1656E281-37A6-488A-B31A-92613F44E759}" type="presParOf" srcId="{053DB141-AFDA-4B3F-8571-C7A918345C0D}" destId="{0853222E-993C-48EC-8D30-6BB13A716C73}" srcOrd="1" destOrd="0" presId="urn:microsoft.com/office/officeart/2005/8/layout/hierarchy2"/>
    <dgm:cxn modelId="{6F7F7DC5-59E1-49D0-AA12-AD1540EB2AFF}" type="presParOf" srcId="{0853222E-993C-48EC-8D30-6BB13A716C73}" destId="{B40CACAF-5D02-4E42-9A00-2107B9771FFD}" srcOrd="0" destOrd="0" presId="urn:microsoft.com/office/officeart/2005/8/layout/hierarchy2"/>
    <dgm:cxn modelId="{7161AADD-F732-4783-8C87-852970B594D9}" type="presParOf" srcId="{B40CACAF-5D02-4E42-9A00-2107B9771FFD}" destId="{2B1FA5C2-CB5A-45BD-8402-DCB8A2099FC3}" srcOrd="0" destOrd="0" presId="urn:microsoft.com/office/officeart/2005/8/layout/hierarchy2"/>
    <dgm:cxn modelId="{69D08746-EE77-48E4-B1BF-93F465041181}" type="presParOf" srcId="{0853222E-993C-48EC-8D30-6BB13A716C73}" destId="{55F3B912-2E80-4692-9B33-527D985ACADD}" srcOrd="1" destOrd="0" presId="urn:microsoft.com/office/officeart/2005/8/layout/hierarchy2"/>
    <dgm:cxn modelId="{EE1B31F1-6541-492D-9AF5-A573E44AFB8C}" type="presParOf" srcId="{55F3B912-2E80-4692-9B33-527D985ACADD}" destId="{CFC9F212-0618-4EA6-9AD4-DB5D51E56CF7}" srcOrd="0" destOrd="0" presId="urn:microsoft.com/office/officeart/2005/8/layout/hierarchy2"/>
    <dgm:cxn modelId="{A423E09C-4635-439D-8677-A85DF22A591E}" type="presParOf" srcId="{55F3B912-2E80-4692-9B33-527D985ACADD}" destId="{A864ECEB-F25E-4573-A1B2-066EF77F8F65}" srcOrd="1" destOrd="0" presId="urn:microsoft.com/office/officeart/2005/8/layout/hierarchy2"/>
    <dgm:cxn modelId="{CAC1825A-8C15-49C4-9451-C99D2E19B57B}" type="presParOf" srcId="{A864ECEB-F25E-4573-A1B2-066EF77F8F65}" destId="{076866B8-8C0E-4C0F-B5B7-9A34A27E2322}" srcOrd="0" destOrd="0" presId="urn:microsoft.com/office/officeart/2005/8/layout/hierarchy2"/>
    <dgm:cxn modelId="{CBC922C9-2024-425B-B75E-8FB02001823A}" type="presParOf" srcId="{076866B8-8C0E-4C0F-B5B7-9A34A27E2322}" destId="{F3E62EBC-C96A-468A-88EF-FB120345BDC7}" srcOrd="0" destOrd="0" presId="urn:microsoft.com/office/officeart/2005/8/layout/hierarchy2"/>
    <dgm:cxn modelId="{63815559-6CF9-42D8-AAF5-30DB1B5FFE89}" type="presParOf" srcId="{A864ECEB-F25E-4573-A1B2-066EF77F8F65}" destId="{8B8EDA40-7AAC-487D-AEF8-C630550152E1}" srcOrd="1" destOrd="0" presId="urn:microsoft.com/office/officeart/2005/8/layout/hierarchy2"/>
    <dgm:cxn modelId="{B32F2A13-5627-4DF5-89EE-0DB0DF206221}" type="presParOf" srcId="{8B8EDA40-7AAC-487D-AEF8-C630550152E1}" destId="{FAE274D9-F0D7-495C-8B0C-EC8E2EB5264E}" srcOrd="0" destOrd="0" presId="urn:microsoft.com/office/officeart/2005/8/layout/hierarchy2"/>
    <dgm:cxn modelId="{A190233D-1658-46BF-99C4-FB99954FDB2B}" type="presParOf" srcId="{8B8EDA40-7AAC-487D-AEF8-C630550152E1}" destId="{DB94D4A9-E31F-444B-8FFD-37A0B17149CB}" srcOrd="1" destOrd="0" presId="urn:microsoft.com/office/officeart/2005/8/layout/hierarchy2"/>
    <dgm:cxn modelId="{5371CC11-B2BA-408E-94AE-8F80CF7F0E29}" type="presParOf" srcId="{0853222E-993C-48EC-8D30-6BB13A716C73}" destId="{D15441CE-FF78-46FF-9AC2-0003898D3D44}" srcOrd="2" destOrd="0" presId="urn:microsoft.com/office/officeart/2005/8/layout/hierarchy2"/>
    <dgm:cxn modelId="{E0ED8C27-CA2B-4004-BC9E-F26BE846D107}" type="presParOf" srcId="{D15441CE-FF78-46FF-9AC2-0003898D3D44}" destId="{02856176-468B-4079-B04D-D714CD10E310}" srcOrd="0" destOrd="0" presId="urn:microsoft.com/office/officeart/2005/8/layout/hierarchy2"/>
    <dgm:cxn modelId="{E2A2EAAB-B8C5-4F57-B804-06769C122513}" type="presParOf" srcId="{0853222E-993C-48EC-8D30-6BB13A716C73}" destId="{97E5267E-AFF8-43CD-BA64-DEE3525A789B}" srcOrd="3" destOrd="0" presId="urn:microsoft.com/office/officeart/2005/8/layout/hierarchy2"/>
    <dgm:cxn modelId="{C8FC5D1B-4A83-4F40-91AF-E33E56BA72B0}" type="presParOf" srcId="{97E5267E-AFF8-43CD-BA64-DEE3525A789B}" destId="{CED97FE7-2414-454E-8ACF-457884326C7E}" srcOrd="0" destOrd="0" presId="urn:microsoft.com/office/officeart/2005/8/layout/hierarchy2"/>
    <dgm:cxn modelId="{D1D1A3FB-CA3E-41EA-B22A-CC9BF19176F3}" type="presParOf" srcId="{97E5267E-AFF8-43CD-BA64-DEE3525A789B}" destId="{36287ED0-4549-43FC-BB9F-E4E259DA4C96}" srcOrd="1" destOrd="0" presId="urn:microsoft.com/office/officeart/2005/8/layout/hierarchy2"/>
    <dgm:cxn modelId="{429F8D3D-1BAD-4B3F-94C3-7DE695F13A52}" type="presParOf" srcId="{36287ED0-4549-43FC-BB9F-E4E259DA4C96}" destId="{64B84292-4E59-45ED-882C-1896324085AD}" srcOrd="0" destOrd="0" presId="urn:microsoft.com/office/officeart/2005/8/layout/hierarchy2"/>
    <dgm:cxn modelId="{ACD702E6-723A-4838-B44C-01E17698085A}" type="presParOf" srcId="{64B84292-4E59-45ED-882C-1896324085AD}" destId="{F69A07A1-3F84-4819-9F81-F29B30AFE43B}" srcOrd="0" destOrd="0" presId="urn:microsoft.com/office/officeart/2005/8/layout/hierarchy2"/>
    <dgm:cxn modelId="{BD735115-BE9E-41AA-BC91-1478E8AFBE0B}" type="presParOf" srcId="{36287ED0-4549-43FC-BB9F-E4E259DA4C96}" destId="{29E59516-8902-4C51-A80A-74218AD7FA8E}" srcOrd="1" destOrd="0" presId="urn:microsoft.com/office/officeart/2005/8/layout/hierarchy2"/>
    <dgm:cxn modelId="{1B618F5B-58F5-46A0-91B7-81B1DBB30555}" type="presParOf" srcId="{29E59516-8902-4C51-A80A-74218AD7FA8E}" destId="{A6AD5D28-13C2-4C61-B69E-957127C0C2C2}" srcOrd="0" destOrd="0" presId="urn:microsoft.com/office/officeart/2005/8/layout/hierarchy2"/>
    <dgm:cxn modelId="{2A370A8A-6248-4F5F-9D47-870849FAA273}" type="presParOf" srcId="{29E59516-8902-4C51-A80A-74218AD7FA8E}" destId="{FEA6F7CF-F5F8-4032-9ADE-0BDB81A9624F}" srcOrd="1" destOrd="0" presId="urn:microsoft.com/office/officeart/2005/8/layout/hierarchy2"/>
    <dgm:cxn modelId="{CD1BDF1F-E488-4267-BD4B-DF9830C5E202}" type="presParOf" srcId="{36287ED0-4549-43FC-BB9F-E4E259DA4C96}" destId="{8EDBEAB9-4869-48AC-BF3F-CD66020464C8}" srcOrd="2" destOrd="0" presId="urn:microsoft.com/office/officeart/2005/8/layout/hierarchy2"/>
    <dgm:cxn modelId="{C7A3912E-8907-4E4F-BE86-A45445D566E8}" type="presParOf" srcId="{8EDBEAB9-4869-48AC-BF3F-CD66020464C8}" destId="{BF097015-9911-4BC5-AB78-24921C845CE5}" srcOrd="0" destOrd="0" presId="urn:microsoft.com/office/officeart/2005/8/layout/hierarchy2"/>
    <dgm:cxn modelId="{A009802D-33C9-4CCE-9A6B-D55759FC8DE7}" type="presParOf" srcId="{36287ED0-4549-43FC-BB9F-E4E259DA4C96}" destId="{AD1B4BEE-91E5-4ED0-B4F4-12D6A3B229E6}" srcOrd="3" destOrd="0" presId="urn:microsoft.com/office/officeart/2005/8/layout/hierarchy2"/>
    <dgm:cxn modelId="{4AA8B2C4-85CC-4B08-B8EA-2F15551A3C1E}" type="presParOf" srcId="{AD1B4BEE-91E5-4ED0-B4F4-12D6A3B229E6}" destId="{14C71B0E-2B3D-46F9-BEDA-23501E5F81B0}" srcOrd="0" destOrd="0" presId="urn:microsoft.com/office/officeart/2005/8/layout/hierarchy2"/>
    <dgm:cxn modelId="{F417EAF1-AC41-496F-80D5-1EC80279928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516" y="1465592"/>
          <a:ext cx="2138675" cy="106933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8. Sınıf	</a:t>
          </a:r>
          <a:endParaRPr lang="tr-TR" sz="2300" kern="1200" dirty="0"/>
        </a:p>
      </dsp:txBody>
      <dsp:txXfrm>
        <a:off x="31836" y="1496912"/>
        <a:ext cx="2076035" cy="1006697"/>
      </dsp:txXfrm>
    </dsp:sp>
    <dsp:sp modelId="{B40CACAF-5D02-4E42-9A00-2107B9771FFD}">
      <dsp:nvSpPr>
        <dsp:cNvPr id="0" name=""/>
        <dsp:cNvSpPr/>
      </dsp:nvSpPr>
      <dsp:spPr>
        <a:xfrm rot="18770822">
          <a:off x="1937945" y="1518257"/>
          <a:ext cx="1257963" cy="41704"/>
        </a:xfrm>
        <a:custGeom>
          <a:avLst/>
          <a:gdLst/>
          <a:ahLst/>
          <a:cxnLst/>
          <a:rect l="0" t="0" r="0" b="0"/>
          <a:pathLst>
            <a:path>
              <a:moveTo>
                <a:pt x="0" y="20852"/>
              </a:moveTo>
              <a:lnTo>
                <a:pt x="1257963" y="2085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35478" y="1507660"/>
        <a:ext cx="62898" cy="62898"/>
      </dsp:txXfrm>
    </dsp:sp>
    <dsp:sp modelId="{CFC9F212-0618-4EA6-9AD4-DB5D51E56CF7}">
      <dsp:nvSpPr>
        <dsp:cNvPr id="0" name=""/>
        <dsp:cNvSpPr/>
      </dsp:nvSpPr>
      <dsp:spPr>
        <a:xfrm>
          <a:off x="2994662" y="543288"/>
          <a:ext cx="2138675" cy="10693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Merkezi sınav</a:t>
          </a:r>
          <a:endParaRPr lang="tr-TR" sz="2300" kern="1200" dirty="0"/>
        </a:p>
      </dsp:txBody>
      <dsp:txXfrm>
        <a:off x="3025982" y="574608"/>
        <a:ext cx="2076035" cy="1006697"/>
      </dsp:txXfrm>
    </dsp:sp>
    <dsp:sp modelId="{076866B8-8C0E-4C0F-B5B7-9A34A27E2322}">
      <dsp:nvSpPr>
        <dsp:cNvPr id="0" name=""/>
        <dsp:cNvSpPr/>
      </dsp:nvSpPr>
      <dsp:spPr>
        <a:xfrm>
          <a:off x="5133337" y="1057105"/>
          <a:ext cx="855470" cy="41704"/>
        </a:xfrm>
        <a:custGeom>
          <a:avLst/>
          <a:gdLst/>
          <a:ahLst/>
          <a:cxnLst/>
          <a:rect l="0" t="0" r="0" b="0"/>
          <a:pathLst>
            <a:path>
              <a:moveTo>
                <a:pt x="0" y="20852"/>
              </a:moveTo>
              <a:lnTo>
                <a:pt x="855470" y="208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9685" y="1056570"/>
        <a:ext cx="42773" cy="42773"/>
      </dsp:txXfrm>
    </dsp:sp>
    <dsp:sp modelId="{FAE274D9-F0D7-495C-8B0C-EC8E2EB5264E}">
      <dsp:nvSpPr>
        <dsp:cNvPr id="0" name=""/>
        <dsp:cNvSpPr/>
      </dsp:nvSpPr>
      <dsp:spPr>
        <a:xfrm>
          <a:off x="5988807" y="543288"/>
          <a:ext cx="2138675" cy="1069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Anadolu teknik programı</a:t>
          </a:r>
          <a:endParaRPr lang="tr-TR" sz="2300" kern="1200" dirty="0"/>
        </a:p>
      </dsp:txBody>
      <dsp:txXfrm>
        <a:off x="6020127" y="574608"/>
        <a:ext cx="2076035" cy="1006697"/>
      </dsp:txXfrm>
    </dsp:sp>
    <dsp:sp modelId="{D15441CE-FF78-46FF-9AC2-0003898D3D44}">
      <dsp:nvSpPr>
        <dsp:cNvPr id="0" name=""/>
        <dsp:cNvSpPr/>
      </dsp:nvSpPr>
      <dsp:spPr>
        <a:xfrm rot="2829178">
          <a:off x="1937945" y="2440561"/>
          <a:ext cx="1257963" cy="41704"/>
        </a:xfrm>
        <a:custGeom>
          <a:avLst/>
          <a:gdLst/>
          <a:ahLst/>
          <a:cxnLst/>
          <a:rect l="0" t="0" r="0" b="0"/>
          <a:pathLst>
            <a:path>
              <a:moveTo>
                <a:pt x="0" y="20852"/>
              </a:moveTo>
              <a:lnTo>
                <a:pt x="1257963" y="20852"/>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35478" y="2429964"/>
        <a:ext cx="62898" cy="62898"/>
      </dsp:txXfrm>
    </dsp:sp>
    <dsp:sp modelId="{CED97FE7-2414-454E-8ACF-457884326C7E}">
      <dsp:nvSpPr>
        <dsp:cNvPr id="0" name=""/>
        <dsp:cNvSpPr/>
      </dsp:nvSpPr>
      <dsp:spPr>
        <a:xfrm>
          <a:off x="2994662" y="2387896"/>
          <a:ext cx="2138675" cy="10693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Mahalli Yerleştirme</a:t>
          </a:r>
          <a:endParaRPr lang="tr-TR" sz="2300" kern="1200" dirty="0"/>
        </a:p>
      </dsp:txBody>
      <dsp:txXfrm>
        <a:off x="3025982" y="2419216"/>
        <a:ext cx="2076035" cy="1006697"/>
      </dsp:txXfrm>
    </dsp:sp>
    <dsp:sp modelId="{64B84292-4E59-45ED-882C-1896324085AD}">
      <dsp:nvSpPr>
        <dsp:cNvPr id="0" name=""/>
        <dsp:cNvSpPr/>
      </dsp:nvSpPr>
      <dsp:spPr>
        <a:xfrm rot="19457599">
          <a:off x="5034315" y="2594278"/>
          <a:ext cx="1053514" cy="41704"/>
        </a:xfrm>
        <a:custGeom>
          <a:avLst/>
          <a:gdLst/>
          <a:ahLst/>
          <a:cxnLst/>
          <a:rect l="0" t="0" r="0" b="0"/>
          <a:pathLst>
            <a:path>
              <a:moveTo>
                <a:pt x="0" y="20852"/>
              </a:moveTo>
              <a:lnTo>
                <a:pt x="1053514" y="208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4734" y="2588792"/>
        <a:ext cx="52675" cy="52675"/>
      </dsp:txXfrm>
    </dsp:sp>
    <dsp:sp modelId="{A6AD5D28-13C2-4C61-B69E-957127C0C2C2}">
      <dsp:nvSpPr>
        <dsp:cNvPr id="0" name=""/>
        <dsp:cNvSpPr/>
      </dsp:nvSpPr>
      <dsp:spPr>
        <a:xfrm>
          <a:off x="5988807" y="1773027"/>
          <a:ext cx="2138675" cy="1069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Anadolu meslek programı</a:t>
          </a:r>
          <a:endParaRPr lang="tr-TR" sz="2300" kern="1200" dirty="0"/>
        </a:p>
      </dsp:txBody>
      <dsp:txXfrm>
        <a:off x="6020127" y="1804347"/>
        <a:ext cx="2076035" cy="1006697"/>
      </dsp:txXfrm>
    </dsp:sp>
    <dsp:sp modelId="{8EDBEAB9-4869-48AC-BF3F-CD66020464C8}">
      <dsp:nvSpPr>
        <dsp:cNvPr id="0" name=""/>
        <dsp:cNvSpPr/>
      </dsp:nvSpPr>
      <dsp:spPr>
        <a:xfrm rot="2142401">
          <a:off x="5034315" y="3209147"/>
          <a:ext cx="1053514" cy="41704"/>
        </a:xfrm>
        <a:custGeom>
          <a:avLst/>
          <a:gdLst/>
          <a:ahLst/>
          <a:cxnLst/>
          <a:rect l="0" t="0" r="0" b="0"/>
          <a:pathLst>
            <a:path>
              <a:moveTo>
                <a:pt x="0" y="20852"/>
              </a:moveTo>
              <a:lnTo>
                <a:pt x="1053514" y="20852"/>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5534734" y="3203661"/>
        <a:ext cx="52675" cy="52675"/>
      </dsp:txXfrm>
    </dsp:sp>
    <dsp:sp modelId="{14C71B0E-2B3D-46F9-BEDA-23501E5F81B0}">
      <dsp:nvSpPr>
        <dsp:cNvPr id="0" name=""/>
        <dsp:cNvSpPr/>
      </dsp:nvSpPr>
      <dsp:spPr>
        <a:xfrm>
          <a:off x="5988807" y="3002765"/>
          <a:ext cx="2138675" cy="1069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tr-TR" sz="2300" kern="1200" dirty="0" smtClean="0"/>
            <a:t>Mesleki eğitim merkezi programı</a:t>
          </a:r>
          <a:endParaRPr lang="tr-TR" sz="2300" kern="1200" dirty="0"/>
        </a:p>
      </dsp:txBody>
      <dsp:txXfrm>
        <a:off x="6020127" y="3034085"/>
        <a:ext cx="2076035" cy="10066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14650" cy="495300"/>
          </a:xfrm>
          <a:prstGeom prst="rect">
            <a:avLst/>
          </a:prstGeom>
        </p:spPr>
        <p:txBody>
          <a:bodyPr vert="horz" lIns="91294" tIns="45647" rIns="91294" bIns="45647" rtlCol="0"/>
          <a:lstStyle>
            <a:lvl1pPr algn="l">
              <a:defRPr sz="1200"/>
            </a:lvl1pPr>
          </a:lstStyle>
          <a:p>
            <a:endParaRPr lang="tr-TR"/>
          </a:p>
        </p:txBody>
      </p:sp>
      <p:sp>
        <p:nvSpPr>
          <p:cNvPr id="3" name="Veri Yer Tutucusu 2"/>
          <p:cNvSpPr>
            <a:spLocks noGrp="1"/>
          </p:cNvSpPr>
          <p:nvPr>
            <p:ph type="dt" idx="1"/>
          </p:nvPr>
        </p:nvSpPr>
        <p:spPr>
          <a:xfrm>
            <a:off x="3808413" y="1"/>
            <a:ext cx="2914650" cy="495300"/>
          </a:xfrm>
          <a:prstGeom prst="rect">
            <a:avLst/>
          </a:prstGeom>
        </p:spPr>
        <p:txBody>
          <a:bodyPr vert="horz" lIns="91294" tIns="45647" rIns="91294" bIns="45647" rtlCol="0"/>
          <a:lstStyle>
            <a:lvl1pPr algn="r">
              <a:defRPr sz="1200"/>
            </a:lvl1pPr>
          </a:lstStyle>
          <a:p>
            <a:fld id="{243441E8-030A-4741-AE66-6EEBB7AC5313}" type="datetimeFigureOut">
              <a:rPr lang="tr-TR" smtClean="0"/>
              <a:pPr/>
              <a:t>13.12.2021</a:t>
            </a:fld>
            <a:endParaRPr lang="tr-TR"/>
          </a:p>
        </p:txBody>
      </p:sp>
      <p:sp>
        <p:nvSpPr>
          <p:cNvPr id="4" name="Slayt Görüntüsü Yer Tutucusu 3"/>
          <p:cNvSpPr>
            <a:spLocks noGrp="1" noRot="1" noChangeAspect="1"/>
          </p:cNvSpPr>
          <p:nvPr>
            <p:ph type="sldImg" idx="2"/>
          </p:nvPr>
        </p:nvSpPr>
        <p:spPr>
          <a:xfrm>
            <a:off x="398463" y="1235075"/>
            <a:ext cx="5927725" cy="3333750"/>
          </a:xfrm>
          <a:prstGeom prst="rect">
            <a:avLst/>
          </a:prstGeom>
          <a:noFill/>
          <a:ln w="12700">
            <a:solidFill>
              <a:prstClr val="black"/>
            </a:solidFill>
          </a:ln>
        </p:spPr>
        <p:txBody>
          <a:bodyPr vert="horz" lIns="91294" tIns="45647" rIns="91294" bIns="45647" rtlCol="0" anchor="ctr"/>
          <a:lstStyle/>
          <a:p>
            <a:endParaRPr lang="tr-TR"/>
          </a:p>
        </p:txBody>
      </p:sp>
      <p:sp>
        <p:nvSpPr>
          <p:cNvPr id="5" name="Not Yer Tutucusu 4"/>
          <p:cNvSpPr>
            <a:spLocks noGrp="1"/>
          </p:cNvSpPr>
          <p:nvPr>
            <p:ph type="body" sz="quarter" idx="3"/>
          </p:nvPr>
        </p:nvSpPr>
        <p:spPr>
          <a:xfrm>
            <a:off x="673101" y="4751389"/>
            <a:ext cx="5378450" cy="3889376"/>
          </a:xfrm>
          <a:prstGeom prst="rect">
            <a:avLst/>
          </a:prstGeom>
        </p:spPr>
        <p:txBody>
          <a:bodyPr vert="horz" lIns="91294" tIns="45647" rIns="91294" bIns="4564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8951"/>
            <a:ext cx="2914650" cy="495300"/>
          </a:xfrm>
          <a:prstGeom prst="rect">
            <a:avLst/>
          </a:prstGeom>
        </p:spPr>
        <p:txBody>
          <a:bodyPr vert="horz" lIns="91294" tIns="45647" rIns="91294" bIns="45647" rtlCol="0" anchor="b"/>
          <a:lstStyle>
            <a:lvl1pPr algn="l">
              <a:defRPr sz="1200"/>
            </a:lvl1pPr>
          </a:lstStyle>
          <a:p>
            <a:endParaRPr lang="tr-TR"/>
          </a:p>
        </p:txBody>
      </p:sp>
      <p:sp>
        <p:nvSpPr>
          <p:cNvPr id="7" name="Slayt Numarası Yer Tutucusu 6"/>
          <p:cNvSpPr>
            <a:spLocks noGrp="1"/>
          </p:cNvSpPr>
          <p:nvPr>
            <p:ph type="sldNum" sz="quarter" idx="5"/>
          </p:nvPr>
        </p:nvSpPr>
        <p:spPr>
          <a:xfrm>
            <a:off x="3808413" y="9378951"/>
            <a:ext cx="2914650" cy="495300"/>
          </a:xfrm>
          <a:prstGeom prst="rect">
            <a:avLst/>
          </a:prstGeom>
        </p:spPr>
        <p:txBody>
          <a:bodyPr vert="horz" lIns="91294" tIns="45647" rIns="91294" bIns="45647" rtlCol="0" anchor="b"/>
          <a:lstStyle>
            <a:lvl1pPr algn="r">
              <a:defRPr sz="1200"/>
            </a:lvl1pPr>
          </a:lstStyle>
          <a:p>
            <a:fld id="{EA4B4934-513B-4960-9D0D-343335BD8315}" type="slidenum">
              <a:rPr lang="tr-TR" smtClean="0"/>
              <a:pPr/>
              <a:t>‹#›</a:t>
            </a:fld>
            <a:endParaRPr lang="tr-TR"/>
          </a:p>
        </p:txBody>
      </p:sp>
    </p:spTree>
    <p:extLst>
      <p:ext uri="{BB962C8B-B14F-4D97-AF65-F5344CB8AC3E}">
        <p14:creationId xmlns:p14="http://schemas.microsoft.com/office/powerpoint/2010/main" val="196436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7337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6879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1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866DF01-112D-4437-A918-D986FF31F4F3}"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92969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425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003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1259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13.12.2021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16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13.12.2021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03031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13.12.2021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1367842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4018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70CCBF2-59FE-4682-8907-52782C3D4EB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4185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037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9F3A522-30CB-45B6-9EFC-27B25A7E376F}"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5349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04062DE-EB1B-481E-A8E0-F0CA15B63FA6}"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87877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E1FAC614-25BF-4992-BE27-3CA4F1A94B8E}"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448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BB8A095-0F5C-47B9-B250-6464554D1C8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925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1"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499C31-3222-478A-ACB4-B16182AA25E1}" type="datetime1">
              <a:rPr lang="tr-TR" smtClean="0">
                <a:solidFill>
                  <a:prstClr val="black">
                    <a:tint val="75000"/>
                  </a:prstClr>
                </a:solidFill>
              </a:rPr>
              <a:pPr/>
              <a:t>13.12.2021</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059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E0BDFB1-789D-4B93-B49E-D05EEF48B6CE}" type="datetime1">
              <a:rPr lang="tr-TR" smtClean="0">
                <a:solidFill>
                  <a:prstClr val="black">
                    <a:tint val="75000"/>
                  </a:prstClr>
                </a:solidFill>
              </a:rPr>
              <a:pPr/>
              <a:t>13.12.2021</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0792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EF59B-34BA-40DD-8C5D-FE2DE32CB392}" type="datetime1">
              <a:rPr lang="tr-TR" smtClean="0">
                <a:solidFill>
                  <a:prstClr val="black">
                    <a:tint val="75000"/>
                  </a:prstClr>
                </a:solidFill>
              </a:rPr>
              <a:pPr/>
              <a:t>13.12.2021</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400">
                <a:solidFill>
                  <a:schemeClr val="tx1"/>
                </a:solidFill>
                <a:latin typeface="Cambria" panose="02040503050406030204" pitchFamily="18" charset="0"/>
              </a:defRPr>
            </a:lvl1pPr>
          </a:lstStyle>
          <a:p>
            <a:fld id="{38CC9735-4242-4435-8C65-38800299BE2A}" type="slidenum">
              <a:rPr lang="tr-TR" smtClean="0">
                <a:solidFill>
                  <a:prstClr val="black"/>
                </a:solidFill>
              </a:rPr>
              <a:pPr/>
              <a:t>‹#›</a:t>
            </a:fld>
            <a:r>
              <a:rPr lang="tr-TR" dirty="0">
                <a:solidFill>
                  <a:prstClr val="black"/>
                </a:solidFill>
              </a:rPr>
              <a:t> / 18</a:t>
            </a:r>
          </a:p>
        </p:txBody>
      </p:sp>
    </p:spTree>
    <p:extLst>
      <p:ext uri="{BB962C8B-B14F-4D97-AF65-F5344CB8AC3E}">
        <p14:creationId xmlns:p14="http://schemas.microsoft.com/office/powerpoint/2010/main" val="271462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5F3EE2F-75B4-452E-84DA-0E06E950373F}"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743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38B8B8-BE59-43E5-BA91-0BDAA458F776}" type="datetime1">
              <a:rPr lang="tr-TR" smtClean="0">
                <a:solidFill>
                  <a:prstClr val="black">
                    <a:tint val="75000"/>
                  </a:prstClr>
                </a:solidFill>
              </a:rPr>
              <a:pPr/>
              <a:t>13.12.2021</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392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6674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8FE53-4F96-4661-9AA7-1BA9846378E5}" type="datetime1">
              <a:rPr lang="tr-TR" smtClean="0">
                <a:solidFill>
                  <a:prstClr val="black">
                    <a:tint val="75000"/>
                  </a:prstClr>
                </a:solidFill>
              </a:rPr>
              <a:pPr/>
              <a:t>13.12.2021</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C9735-4242-4435-8C65-38800299BE2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77165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0" y="0"/>
            <a:ext cx="12192000" cy="6858000"/>
            <a:chOff x="0" y="0"/>
            <a:chExt cx="12192000" cy="685800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2 Başlık"/>
            <p:cNvSpPr txBox="1">
              <a:spLocks/>
            </p:cNvSpPr>
            <p:nvPr/>
          </p:nvSpPr>
          <p:spPr>
            <a:xfrm>
              <a:off x="5041900" y="3676651"/>
              <a:ext cx="4457700" cy="8445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dirty="0" smtClean="0">
                  <a:solidFill>
                    <a:srgbClr val="6C0000"/>
                  </a:solidFill>
                  <a:latin typeface="Cambria" panose="02040503050406030204" pitchFamily="18" charset="0"/>
                  <a:cs typeface="Times New Roman" panose="02020603050405020304" pitchFamily="18" charset="0"/>
                </a:rPr>
                <a:t>Meslekî </a:t>
              </a:r>
              <a:r>
                <a:rPr lang="tr-TR" sz="2400" b="1" dirty="0">
                  <a:solidFill>
                    <a:srgbClr val="6C0000"/>
                  </a:solidFill>
                  <a:latin typeface="Cambria" panose="02040503050406030204" pitchFamily="18" charset="0"/>
                  <a:cs typeface="Times New Roman" panose="02020603050405020304" pitchFamily="18" charset="0"/>
                </a:rPr>
                <a:t>ve Teknik </a:t>
              </a:r>
              <a:r>
                <a:rPr lang="tr-TR" sz="2400" b="1" dirty="0" smtClean="0">
                  <a:solidFill>
                    <a:srgbClr val="6C0000"/>
                  </a:solidFill>
                  <a:latin typeface="Cambria" panose="02040503050406030204" pitchFamily="18" charset="0"/>
                  <a:cs typeface="Times New Roman" panose="02020603050405020304" pitchFamily="18" charset="0"/>
                </a:rPr>
                <a:t>Eğitim</a:t>
              </a:r>
              <a:endParaRPr lang="tr-TR" sz="2400" b="1" dirty="0">
                <a:solidFill>
                  <a:srgbClr val="6C0000"/>
                </a:solidFill>
                <a:latin typeface="Cambria" panose="02040503050406030204" pitchFamily="18" charset="0"/>
                <a:cs typeface="Times New Roman" panose="02020603050405020304" pitchFamily="18" charset="0"/>
              </a:endParaRPr>
            </a:p>
            <a:p>
              <a:pPr algn="ctr"/>
              <a:r>
                <a:rPr lang="tr-TR" sz="2400" b="1" dirty="0" smtClean="0">
                  <a:solidFill>
                    <a:srgbClr val="6C0000"/>
                  </a:solidFill>
                  <a:latin typeface="Cambria" panose="02040503050406030204" pitchFamily="18" charset="0"/>
                  <a:cs typeface="Times New Roman" panose="02020603050405020304" pitchFamily="18" charset="0"/>
                </a:rPr>
                <a:t>Genel Müdürlüğü</a:t>
              </a:r>
              <a:endParaRPr lang="tr-TR" sz="2400" b="1" dirty="0">
                <a:solidFill>
                  <a:srgbClr val="6C0000"/>
                </a:solidFill>
                <a:latin typeface="Cambria" panose="02040503050406030204" pitchFamily="18" charset="0"/>
                <a:cs typeface="Times New Roman" panose="02020603050405020304" pitchFamily="18" charset="0"/>
              </a:endParaRPr>
            </a:p>
          </p:txBody>
        </p:sp>
      </p:grpSp>
      <p:sp>
        <p:nvSpPr>
          <p:cNvPr id="3" name="Dikdörtgen 2"/>
          <p:cNvSpPr/>
          <p:nvPr/>
        </p:nvSpPr>
        <p:spPr>
          <a:xfrm>
            <a:off x="2878425" y="5131385"/>
            <a:ext cx="8784648" cy="978729"/>
          </a:xfrm>
          <a:prstGeom prst="rect">
            <a:avLst/>
          </a:prstGeom>
        </p:spPr>
        <p:txBody>
          <a:bodyPr wrap="none">
            <a:spAutoFit/>
          </a:bodyPr>
          <a:lstStyle/>
          <a:p>
            <a:pPr algn="ctr">
              <a:lnSpc>
                <a:spcPct val="120000"/>
              </a:lnSpc>
            </a:pPr>
            <a:r>
              <a:rPr lang="tr-TR" sz="2400" b="1" dirty="0"/>
              <a:t>Mesleki </a:t>
            </a:r>
            <a:r>
              <a:rPr lang="tr-TR" sz="2400" b="1" dirty="0" smtClean="0"/>
              <a:t>Eğitimi Merkezi Programı Hakkında Bilgilendirme Toplantısı</a:t>
            </a:r>
          </a:p>
          <a:p>
            <a:pPr algn="ctr">
              <a:lnSpc>
                <a:spcPct val="120000"/>
              </a:lnSpc>
            </a:pPr>
            <a:r>
              <a:rPr lang="tr-TR" sz="2400" b="1" dirty="0" smtClean="0"/>
              <a:t>13.12.2021</a:t>
            </a:r>
            <a:endParaRPr lang="tr-TR" sz="2400" b="1" dirty="0"/>
          </a:p>
        </p:txBody>
      </p:sp>
    </p:spTree>
    <p:extLst>
      <p:ext uri="{BB962C8B-B14F-4D97-AF65-F5344CB8AC3E}">
        <p14:creationId xmlns:p14="http://schemas.microsoft.com/office/powerpoint/2010/main" val="230836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smtClean="0">
                <a:solidFill>
                  <a:srgbClr val="0070C0"/>
                </a:solidFill>
                <a:ea typeface="Cambria" panose="02040503050406030204" pitchFamily="18" charset="0"/>
              </a:rPr>
              <a:t>KAYIT ŞARTLARI NELERDİR?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 En az ortaokul </a:t>
            </a:r>
            <a:r>
              <a:rPr lang="tr-TR" altLang="tr-TR" b="1" dirty="0"/>
              <a:t>veya imam-hatip ortaokulunu </a:t>
            </a:r>
            <a:r>
              <a:rPr lang="tr-TR" altLang="tr-TR" b="1" dirty="0" smtClean="0"/>
              <a:t>bitirmiş</a:t>
            </a:r>
            <a:r>
              <a:rPr lang="tr-TR" altLang="tr-TR" b="1" dirty="0"/>
              <a:t> </a:t>
            </a:r>
            <a:r>
              <a:rPr lang="tr-TR" altLang="tr-TR" b="1" dirty="0" smtClean="0"/>
              <a:t>olmak.</a:t>
            </a:r>
            <a:endParaRPr lang="tr-TR" altLang="tr-TR" b="1" dirty="0"/>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 Sağlık durumu </a:t>
            </a:r>
            <a:r>
              <a:rPr lang="tr-TR" altLang="tr-TR" b="1" dirty="0"/>
              <a:t>ilgili mesleğin öğrenimine elverişli </a:t>
            </a:r>
            <a:r>
              <a:rPr lang="tr-TR" altLang="tr-TR" b="1" dirty="0" smtClean="0"/>
              <a:t>olmak. </a:t>
            </a:r>
            <a:r>
              <a:rPr lang="tr-TR" altLang="tr-TR" b="1" dirty="0"/>
              <a:t>Bu </a:t>
            </a:r>
            <a:r>
              <a:rPr lang="tr-TR" altLang="tr-TR" b="1" dirty="0" smtClean="0"/>
              <a:t>durum, gerektiğinde</a:t>
            </a:r>
            <a:r>
              <a:rPr lang="tr-TR" altLang="tr-TR" b="1" dirty="0"/>
              <a:t>, sağlık/sağlık kurulu raporuyla belgelendirilir</a:t>
            </a:r>
            <a:r>
              <a:rPr lang="tr-TR" altLang="tr-TR" b="1" dirty="0" smtClean="0"/>
              <a:t>.</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 Kayıt olacağı meslek dalı ile ilgili bir işyeriyle sözleşme imzalamak. Sözleşme imzalanacak işyerinde Usta Öğreticilik belgesine sahip usta olması gerekir.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t>Yaş sınırı yoktur, kayıtlar yıl boyu devam eder.</a:t>
            </a:r>
          </a:p>
        </p:txBody>
      </p:sp>
      <p:sp>
        <p:nvSpPr>
          <p:cNvPr id="8" name="Oval 7"/>
          <p:cNvSpPr/>
          <p:nvPr/>
        </p:nvSpPr>
        <p:spPr>
          <a:xfrm rot="1200000">
            <a:off x="9222719" y="1254938"/>
            <a:ext cx="2497963" cy="1080000"/>
          </a:xfrm>
          <a:prstGeom prst="ellipse">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70C0"/>
                </a:solidFill>
                <a:latin typeface="Franklin Gothic Heavy" panose="020B0903020102020204" pitchFamily="34" charset="0"/>
              </a:rPr>
              <a:t>YAŞ SINIRI YOKTUR !</a:t>
            </a:r>
            <a:endParaRPr lang="tr-TR" sz="2400" b="1" dirty="0">
              <a:solidFill>
                <a:srgbClr val="0070C0"/>
              </a:solidFill>
              <a:latin typeface="Franklin Gothic Heavy" panose="020B0903020102020204" pitchFamily="34" charset="0"/>
            </a:endParaRPr>
          </a:p>
        </p:txBody>
      </p:sp>
      <p:sp>
        <p:nvSpPr>
          <p:cNvPr id="9" name="Metin kutusu 8"/>
          <p:cNvSpPr txBox="1"/>
          <p:nvPr/>
        </p:nvSpPr>
        <p:spPr>
          <a:xfrm>
            <a:off x="8181975" y="5657850"/>
            <a:ext cx="3890417" cy="830997"/>
          </a:xfrm>
          <a:prstGeom prst="rect">
            <a:avLst/>
          </a:prstGeom>
          <a:no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1003">
            <a:schemeClr val="dk2"/>
          </a:fillRef>
          <a:effectRef idx="0">
            <a:scrgbClr r="0" g="0" b="0"/>
          </a:effectRef>
          <a:fontRef idx="major"/>
        </p:style>
        <p:txBody>
          <a:bodyPr wrap="square" rtlCol="0">
            <a:spAutoFit/>
          </a:bodyPr>
          <a:lstStyle/>
          <a:p>
            <a:pPr algn="ctr"/>
            <a:r>
              <a:rPr lang="tr-TR" sz="2400" dirty="0">
                <a:solidFill>
                  <a:srgbClr val="FF0000"/>
                </a:solidFill>
                <a:latin typeface="Franklin Gothic Heavy" panose="020B0903020102020204" pitchFamily="34" charset="0"/>
              </a:rPr>
              <a:t>KAYITLAR</a:t>
            </a:r>
          </a:p>
          <a:p>
            <a:pPr algn="ctr"/>
            <a:r>
              <a:rPr lang="tr-TR" sz="2400" dirty="0">
                <a:solidFill>
                  <a:srgbClr val="FF0000"/>
                </a:solidFill>
                <a:latin typeface="Franklin Gothic Heavy" panose="020B0903020102020204" pitchFamily="34" charset="0"/>
              </a:rPr>
              <a:t>YIL BOYU DEVAM EDER !</a:t>
            </a:r>
          </a:p>
        </p:txBody>
      </p:sp>
    </p:spTree>
    <p:extLst>
      <p:ext uri="{BB962C8B-B14F-4D97-AF65-F5344CB8AC3E}">
        <p14:creationId xmlns:p14="http://schemas.microsoft.com/office/powerpoint/2010/main" val="3850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0"/>
              </a:spcBef>
              <a:buClr>
                <a:srgbClr val="A53010"/>
              </a:buClr>
              <a:buNone/>
            </a:pPr>
            <a:r>
              <a:rPr lang="tr-TR" sz="2200" b="1" dirty="0" smtClean="0">
                <a:solidFill>
                  <a:srgbClr val="0070C0"/>
                </a:solidFill>
                <a:ea typeface="Cambria" panose="02040503050406030204" pitchFamily="18" charset="0"/>
              </a:rPr>
              <a:t>USTALIK TELAFİ PROGRAMI</a:t>
            </a:r>
          </a:p>
          <a:p>
            <a:pPr marL="0" indent="0" algn="ctr" defTabSz="457200">
              <a:lnSpc>
                <a:spcPct val="120000"/>
              </a:lnSpc>
              <a:spcBef>
                <a:spcPts val="0"/>
              </a:spcBef>
              <a:buClr>
                <a:srgbClr val="A53010"/>
              </a:buClr>
              <a:buNone/>
            </a:pPr>
            <a:r>
              <a:rPr lang="tr-TR" sz="2200" b="1" dirty="0" smtClean="0">
                <a:solidFill>
                  <a:srgbClr val="0070C0"/>
                </a:solidFill>
                <a:ea typeface="Cambria" panose="02040503050406030204" pitchFamily="18" charset="0"/>
              </a:rPr>
              <a:t>(13.10.2021 </a:t>
            </a:r>
            <a:r>
              <a:rPr lang="tr-TR" sz="2200" b="1" dirty="0">
                <a:solidFill>
                  <a:srgbClr val="0070C0"/>
                </a:solidFill>
                <a:ea typeface="Cambria" panose="02040503050406030204" pitchFamily="18" charset="0"/>
              </a:rPr>
              <a:t>tarihli ve </a:t>
            </a:r>
            <a:r>
              <a:rPr lang="tr-TR" sz="2200" b="1" dirty="0" smtClean="0">
                <a:solidFill>
                  <a:srgbClr val="0070C0"/>
                </a:solidFill>
                <a:ea typeface="Cambria" panose="02040503050406030204" pitchFamily="18" charset="0"/>
              </a:rPr>
              <a:t>34541388 sayılı yazı)</a:t>
            </a:r>
          </a:p>
          <a:p>
            <a:pPr algn="just" defTabSz="457200">
              <a:lnSpc>
                <a:spcPct val="120000"/>
              </a:lnSpc>
              <a:spcBef>
                <a:spcPts val="600"/>
              </a:spcBef>
              <a:buClr>
                <a:srgbClr val="A53010"/>
              </a:buClr>
              <a:buFont typeface="Wingdings" panose="05000000000000000000" pitchFamily="2" charset="2"/>
              <a:buChar char="Ø"/>
            </a:pPr>
            <a:r>
              <a:rPr lang="tr-TR" altLang="tr-TR" sz="2200" b="1" dirty="0" smtClean="0"/>
              <a:t> En az lise mezunu olanlar kayıt olabilir.</a:t>
            </a:r>
            <a:endParaRPr lang="tr-TR" altLang="tr-TR" sz="2200" b="1" dirty="0"/>
          </a:p>
          <a:p>
            <a:pPr algn="just" defTabSz="457200">
              <a:lnSpc>
                <a:spcPct val="120000"/>
              </a:lnSpc>
              <a:spcBef>
                <a:spcPts val="600"/>
              </a:spcBef>
              <a:buClr>
                <a:srgbClr val="A53010"/>
              </a:buClr>
              <a:buFont typeface="Wingdings" panose="05000000000000000000" pitchFamily="2" charset="2"/>
              <a:buChar char="Ø"/>
            </a:pPr>
            <a:r>
              <a:rPr lang="tr-TR" altLang="tr-TR" sz="2200" b="1" dirty="0" smtClean="0"/>
              <a:t> </a:t>
            </a:r>
            <a:r>
              <a:rPr lang="tr-TR" altLang="tr-TR" sz="2200" b="1" dirty="0"/>
              <a:t>Programın süresi ilgili alan/dalın çerçeve </a:t>
            </a:r>
            <a:r>
              <a:rPr lang="tr-TR" altLang="tr-TR" sz="2200" b="1" dirty="0" smtClean="0"/>
              <a:t>öğretim </a:t>
            </a:r>
            <a:r>
              <a:rPr lang="tr-TR" altLang="tr-TR" sz="2200" b="1" dirty="0"/>
              <a:t>programında belirtilen süre kadar olup </a:t>
            </a:r>
            <a:r>
              <a:rPr lang="tr-TR" altLang="tr-TR" sz="2200" b="1" dirty="0" smtClean="0"/>
              <a:t>en fazla </a:t>
            </a:r>
            <a:r>
              <a:rPr lang="tr-TR" altLang="tr-TR" sz="2200" b="1" dirty="0"/>
              <a:t>27 hafta olarak </a:t>
            </a:r>
            <a:r>
              <a:rPr lang="tr-TR" altLang="tr-TR" sz="2200" b="1" dirty="0" smtClean="0"/>
              <a:t>uygulanacaktır.</a:t>
            </a:r>
          </a:p>
          <a:p>
            <a:pPr algn="just" defTabSz="457200">
              <a:lnSpc>
                <a:spcPct val="120000"/>
              </a:lnSpc>
              <a:spcBef>
                <a:spcPts val="600"/>
              </a:spcBef>
              <a:buClr>
                <a:srgbClr val="A53010"/>
              </a:buClr>
              <a:buFont typeface="Wingdings" panose="05000000000000000000" pitchFamily="2" charset="2"/>
              <a:buChar char="Ø"/>
            </a:pPr>
            <a:r>
              <a:rPr lang="tr-TR" altLang="tr-TR" sz="2200" b="1" dirty="0" smtClean="0"/>
              <a:t> Programın eğitim içeriğinin </a:t>
            </a:r>
            <a:r>
              <a:rPr lang="tr-TR" altLang="tr-TR" sz="2200" b="1" dirty="0"/>
              <a:t>tamamı </a:t>
            </a:r>
            <a:r>
              <a:rPr lang="tr-TR" altLang="tr-TR" sz="2200" b="1" dirty="0" smtClean="0"/>
              <a:t>işletmelerde </a:t>
            </a:r>
            <a:r>
              <a:rPr lang="tr-TR" altLang="tr-TR" sz="2200" b="1" dirty="0"/>
              <a:t>yapılacaktır</a:t>
            </a:r>
            <a:r>
              <a:rPr lang="tr-TR" altLang="tr-TR" sz="2200" b="1" dirty="0" smtClean="0"/>
              <a:t>.</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Eğitime </a:t>
            </a:r>
            <a:r>
              <a:rPr lang="tr-TR" altLang="tr-TR" sz="2200" b="1" dirty="0"/>
              <a:t>bir </a:t>
            </a:r>
            <a:r>
              <a:rPr lang="tr-TR" altLang="tr-TR" sz="2200" b="1" dirty="0" smtClean="0"/>
              <a:t>işletme </a:t>
            </a:r>
            <a:r>
              <a:rPr lang="tr-TR" altLang="tr-TR" sz="2200" b="1" dirty="0"/>
              <a:t>ile </a:t>
            </a:r>
            <a:r>
              <a:rPr lang="tr-TR" altLang="tr-TR" sz="2200" b="1" dirty="0" smtClean="0"/>
              <a:t>sözleşme </a:t>
            </a:r>
            <a:r>
              <a:rPr lang="tr-TR" altLang="tr-TR" sz="2200" b="1" dirty="0"/>
              <a:t>yapılması akabinde </a:t>
            </a:r>
            <a:r>
              <a:rPr lang="tr-TR" altLang="tr-TR" sz="2200" b="1" dirty="0" smtClean="0"/>
              <a:t>başlanacaktır.</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Eğitim </a:t>
            </a:r>
            <a:r>
              <a:rPr lang="tr-TR" altLang="tr-TR" sz="2200" b="1" dirty="0"/>
              <a:t>sonunda </a:t>
            </a:r>
            <a:r>
              <a:rPr lang="tr-TR" altLang="tr-TR" sz="2200" b="1" dirty="0" smtClean="0"/>
              <a:t>başarılı </a:t>
            </a:r>
            <a:r>
              <a:rPr lang="tr-TR" altLang="tr-TR" sz="2200" b="1" dirty="0"/>
              <a:t>olanlara Ustalık Belgesi düzenlenecektir</a:t>
            </a:r>
            <a:r>
              <a:rPr lang="tr-TR" altLang="tr-TR" sz="2200" b="1" dirty="0" smtClean="0"/>
              <a:t>.</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Program 97 meslek dalında uygulanmaya başlanmıştır.</a:t>
            </a:r>
          </a:p>
          <a:p>
            <a:pPr algn="just" defTabSz="457200">
              <a:lnSpc>
                <a:spcPct val="120000"/>
              </a:lnSpc>
              <a:spcBef>
                <a:spcPts val="600"/>
              </a:spcBef>
              <a:buClr>
                <a:srgbClr val="A53010"/>
              </a:buClr>
              <a:buFont typeface="Wingdings" panose="05000000000000000000" pitchFamily="2" charset="2"/>
              <a:buChar char="Ø"/>
            </a:pPr>
            <a:r>
              <a:rPr lang="tr-TR" altLang="tr-TR" sz="2200" b="1" dirty="0"/>
              <a:t> </a:t>
            </a:r>
            <a:r>
              <a:rPr lang="tr-TR" altLang="tr-TR" sz="2200" b="1" dirty="0" smtClean="0"/>
              <a:t>İlgili alan/dallara ait </a:t>
            </a:r>
            <a:r>
              <a:rPr lang="tr-TR" altLang="tr-TR" sz="2200" b="1" dirty="0"/>
              <a:t>U</a:t>
            </a:r>
            <a:r>
              <a:rPr lang="tr-TR" altLang="tr-TR" sz="2200" b="1" dirty="0" smtClean="0"/>
              <a:t>stalık Telafi Programı Çerçeve Öğretim Programlarına </a:t>
            </a:r>
            <a:r>
              <a:rPr lang="tr-TR" altLang="tr-TR" sz="2200" b="1" dirty="0" smtClean="0">
                <a:solidFill>
                  <a:srgbClr val="FF0000"/>
                </a:solidFill>
              </a:rPr>
              <a:t>meslek.eba.gov.tr</a:t>
            </a:r>
            <a:r>
              <a:rPr lang="tr-TR" altLang="tr-TR" sz="2200" b="1" dirty="0" smtClean="0"/>
              <a:t> internet sayfasından ulaşılabilir.</a:t>
            </a:r>
          </a:p>
        </p:txBody>
      </p:sp>
    </p:spTree>
    <p:extLst>
      <p:ext uri="{BB962C8B-B14F-4D97-AF65-F5344CB8AC3E}">
        <p14:creationId xmlns:p14="http://schemas.microsoft.com/office/powerpoint/2010/main" val="4228399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sz="2400" b="1" dirty="0" smtClean="0">
                <a:solidFill>
                  <a:srgbClr val="0070C0"/>
                </a:solidFill>
              </a:rPr>
              <a:t>ÖĞRENCİNİN SOSYAL VE MALİ HAKLARI</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İşletmeler öğrenciye, asgari ücretin net tutarının %30 undan az olmayacak şekilde ücret ödemek zorundadır. </a:t>
            </a:r>
            <a:r>
              <a:rPr lang="tr-TR" altLang="tr-TR" sz="2400" b="1" u="sng" dirty="0">
                <a:solidFill>
                  <a:srgbClr val="FF0000"/>
                </a:solidFill>
              </a:rPr>
              <a:t>(2021 Yılı için 767,28 TL</a:t>
            </a:r>
            <a:r>
              <a:rPr lang="tr-TR" altLang="tr-TR" sz="2400" b="1" u="sng" dirty="0" smtClean="0">
                <a:solidFill>
                  <a:srgbClr val="FF0000"/>
                </a:solidFill>
              </a:rPr>
              <a:t>.)</a:t>
            </a:r>
          </a:p>
          <a:p>
            <a:pPr algn="just" defTabSz="457200">
              <a:lnSpc>
                <a:spcPct val="120000"/>
              </a:lnSpc>
              <a:spcBef>
                <a:spcPts val="600"/>
              </a:spcBef>
              <a:spcAft>
                <a:spcPts val="600"/>
              </a:spcAft>
              <a:buClr>
                <a:srgbClr val="A53010"/>
              </a:buClr>
              <a:buFont typeface="Wingdings" panose="05000000000000000000" pitchFamily="2" charset="2"/>
              <a:buChar char="Ø"/>
            </a:pPr>
            <a:r>
              <a:rPr lang="tr-TR" altLang="tr-TR" sz="2400" b="1" dirty="0"/>
              <a:t> </a:t>
            </a:r>
            <a:r>
              <a:rPr lang="tr-TR" altLang="tr-TR" sz="2400" b="1" dirty="0" smtClean="0"/>
              <a:t>TBMM Genel Kurulunda görüşülen Kanun teklifinin yasalaşması durumunda; İşletmeler:</a:t>
            </a:r>
          </a:p>
          <a:p>
            <a:pPr algn="just" defTabSz="457200">
              <a:lnSpc>
                <a:spcPct val="120000"/>
              </a:lnSpc>
              <a:spcBef>
                <a:spcPts val="600"/>
              </a:spcBef>
              <a:spcAft>
                <a:spcPts val="600"/>
              </a:spcAft>
              <a:buClr>
                <a:srgbClr val="A53010"/>
              </a:buClr>
            </a:pPr>
            <a:r>
              <a:rPr lang="tr-TR" altLang="tr-TR" sz="2400" b="1" dirty="0" smtClean="0"/>
              <a:t>Mesleki eğitim merkezi programı 9, 10 ve 11. sınıf öğrencilerine asgari ücretin %30’undan,</a:t>
            </a:r>
            <a:endParaRPr lang="tr-TR" altLang="tr-TR" sz="2400" b="1" dirty="0"/>
          </a:p>
          <a:p>
            <a:pPr algn="just" defTabSz="457200">
              <a:lnSpc>
                <a:spcPct val="120000"/>
              </a:lnSpc>
              <a:spcBef>
                <a:spcPts val="600"/>
              </a:spcBef>
              <a:spcAft>
                <a:spcPts val="600"/>
              </a:spcAft>
              <a:buClr>
                <a:srgbClr val="A53010"/>
              </a:buClr>
            </a:pPr>
            <a:r>
              <a:rPr lang="tr-TR" altLang="tr-TR" sz="2400" b="1" dirty="0" smtClean="0"/>
              <a:t>Mesleki </a:t>
            </a:r>
            <a:r>
              <a:rPr lang="tr-TR" altLang="tr-TR" sz="2400" b="1" dirty="0"/>
              <a:t>eğitim merkezi programı </a:t>
            </a:r>
            <a:r>
              <a:rPr lang="tr-TR" altLang="tr-TR" sz="2400" b="1" dirty="0" smtClean="0"/>
              <a:t>12. </a:t>
            </a:r>
            <a:r>
              <a:rPr lang="tr-TR" altLang="tr-TR" sz="2400" b="1" dirty="0"/>
              <a:t>sınıf öğrencilerine </a:t>
            </a:r>
            <a:r>
              <a:rPr lang="tr-TR" altLang="tr-TR" sz="2400" b="1" dirty="0" smtClean="0"/>
              <a:t>ise asgari </a:t>
            </a:r>
            <a:r>
              <a:rPr lang="tr-TR" altLang="tr-TR" sz="2400" b="1" dirty="0"/>
              <a:t>ücretin </a:t>
            </a:r>
            <a:r>
              <a:rPr lang="tr-TR" altLang="tr-TR" sz="2400" b="1" dirty="0" smtClean="0"/>
              <a:t>%50’sinden,</a:t>
            </a:r>
          </a:p>
          <a:p>
            <a:pPr marL="0" indent="0" algn="just" defTabSz="457200">
              <a:lnSpc>
                <a:spcPct val="120000"/>
              </a:lnSpc>
              <a:spcBef>
                <a:spcPts val="600"/>
              </a:spcBef>
              <a:spcAft>
                <a:spcPts val="600"/>
              </a:spcAft>
              <a:buClr>
                <a:srgbClr val="A53010"/>
              </a:buClr>
              <a:buNone/>
            </a:pPr>
            <a:r>
              <a:rPr lang="tr-TR" altLang="tr-TR" sz="2400" b="1" dirty="0" smtClean="0"/>
              <a:t>az olmayacak şekilde ücret ödeyeceklerdir.</a:t>
            </a:r>
            <a:endParaRPr lang="tr-TR" altLang="tr-TR" sz="2400" b="1" dirty="0"/>
          </a:p>
        </p:txBody>
      </p:sp>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395851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8574" y="1246909"/>
            <a:ext cx="11283351"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smtClean="0">
                <a:solidFill>
                  <a:srgbClr val="0070C0"/>
                </a:solidFill>
              </a:rPr>
              <a:t>İŞLETMEYE FAYDALARI NELERDİR?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solidFill>
                  <a:srgbClr val="0070C0"/>
                </a:solidFill>
              </a:rPr>
              <a:t> </a:t>
            </a:r>
            <a:r>
              <a:rPr lang="tr-TR" altLang="tr-TR" b="1" dirty="0" smtClean="0"/>
              <a:t>Eğitim süresince öğrencinin SGK (</a:t>
            </a:r>
            <a:r>
              <a:rPr lang="tr-TR" altLang="tr-TR" b="1" dirty="0"/>
              <a:t>İş kazası ve meslek hastalığı ile Genel Sağlık </a:t>
            </a:r>
            <a:r>
              <a:rPr lang="tr-TR" altLang="tr-TR" b="1" dirty="0" smtClean="0"/>
              <a:t>Sigortası) primleri devlet tarafından karşılanır.</a:t>
            </a:r>
            <a:endParaRPr lang="tr-TR" altLang="tr-TR" b="1" dirty="0"/>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a:t>
            </a:r>
            <a:r>
              <a:rPr lang="tr-TR" altLang="tr-TR" b="1" dirty="0" smtClean="0"/>
              <a:t>Devlet Katkısı </a:t>
            </a:r>
            <a:r>
              <a:rPr lang="tr-TR" altLang="tr-TR" b="1" dirty="0"/>
              <a:t>(TBMM </a:t>
            </a:r>
            <a:r>
              <a:rPr lang="tr-TR" altLang="tr-TR" b="1" dirty="0" smtClean="0"/>
              <a:t>Genel Kurulunda görüşülmektedir.)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a:t> TBMM Genel Kurulunda görüşülen Kanun teklifinin yasalaşması durumunda; </a:t>
            </a:r>
            <a:r>
              <a:rPr lang="tr-TR" altLang="tr-TR" b="1" dirty="0" smtClean="0"/>
              <a:t>mesleki eğitim merkezi programına kayıtlı 9, 10, 11 ve 12. sınıf öğrencilerine ödenecek ücretin TAMAMI DEVLET KATKISI olarak işletmeye geri ödenecektir.</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024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140900" y="1246909"/>
            <a:ext cx="11898700" cy="5237017"/>
          </a:xfrm>
        </p:spPr>
        <p:txBody>
          <a:bodyPr>
            <a:noAutofit/>
          </a:bodyPr>
          <a:lstStyle/>
          <a:p>
            <a:pPr marL="0" indent="0" algn="ctr" defTabSz="457200">
              <a:lnSpc>
                <a:spcPct val="120000"/>
              </a:lnSpc>
              <a:spcBef>
                <a:spcPts val="1200"/>
              </a:spcBef>
              <a:spcAft>
                <a:spcPts val="1200"/>
              </a:spcAft>
              <a:buClr>
                <a:srgbClr val="A53010"/>
              </a:buClr>
              <a:buNone/>
            </a:pPr>
            <a:r>
              <a:rPr lang="tr-TR" b="1" dirty="0">
                <a:solidFill>
                  <a:srgbClr val="0070C0"/>
                </a:solidFill>
              </a:rPr>
              <a:t>USTA ÖĞRETİCİLİK BELGESİ (İş Pedagojisi Kursu)</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b="1" dirty="0" smtClean="0">
                <a:solidFill>
                  <a:srgbClr val="FF0000"/>
                </a:solidFill>
              </a:rPr>
              <a:t> </a:t>
            </a:r>
            <a:r>
              <a:rPr lang="tr-TR" altLang="tr-TR" sz="2400" b="1" dirty="0" smtClean="0">
                <a:solidFill>
                  <a:srgbClr val="FF0000"/>
                </a:solidFill>
              </a:rPr>
              <a:t>İşletmeye çırak öğrenci alabilmek için işyerinde usta öğreticilik belgesine sahip usta bulunmalıdır. </a:t>
            </a:r>
            <a:r>
              <a:rPr lang="tr-TR" altLang="tr-TR" sz="2400" b="1" i="1" dirty="0" smtClean="0">
                <a:solidFill>
                  <a:srgbClr val="0070C0"/>
                </a:solidFill>
              </a:rPr>
              <a:t>(3308 sayılı Mesleki Eğitim Kanunu Madde 15)</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Ustalık </a:t>
            </a:r>
            <a:r>
              <a:rPr lang="tr-TR" altLang="tr-TR" sz="2400" b="1" dirty="0"/>
              <a:t>veya işyeri açma belgesine sahip olanlar ile en az ön lisans seviyesinde mesleki eğitim almış olanlar, okul ve kurumlarca açılan </a:t>
            </a:r>
            <a:r>
              <a:rPr lang="tr-TR" altLang="tr-TR" sz="2400" b="1" dirty="0">
                <a:solidFill>
                  <a:srgbClr val="FF0000"/>
                </a:solidFill>
              </a:rPr>
              <a:t>40 saatlik </a:t>
            </a:r>
            <a:r>
              <a:rPr lang="tr-TR" altLang="tr-TR" sz="2400" b="1" dirty="0" smtClean="0"/>
              <a:t>iş </a:t>
            </a:r>
            <a:r>
              <a:rPr lang="tr-TR" altLang="tr-TR" sz="2400" b="1" dirty="0"/>
              <a:t>pedagojisi kursuna katılabilirler.</a:t>
            </a:r>
            <a:endParaRPr lang="tr-TR" altLang="tr-TR" sz="2400" b="1" dirty="0" smtClean="0">
              <a:solidFill>
                <a:srgbClr val="FF0000"/>
              </a:solidFill>
            </a:endParaRP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İş pedagojisi kursu yüz yüze veya uzaktan eğitim yoluyla yapılabilmektedir.</a:t>
            </a:r>
          </a:p>
          <a:p>
            <a:pPr algn="just" defTabSz="457200">
              <a:lnSpc>
                <a:spcPct val="120000"/>
              </a:lnSpc>
              <a:spcBef>
                <a:spcPts val="1200"/>
              </a:spcBef>
              <a:spcAft>
                <a:spcPts val="1200"/>
              </a:spcAft>
              <a:buClr>
                <a:srgbClr val="A53010"/>
              </a:buClr>
              <a:buFont typeface="Wingdings" panose="05000000000000000000" pitchFamily="2" charset="2"/>
              <a:buChar char="Ø"/>
            </a:pPr>
            <a:r>
              <a:rPr lang="tr-TR" altLang="tr-TR" sz="2400" b="1" dirty="0" smtClean="0"/>
              <a:t> Kurs sonunda yapılacak sınavda başarılı olanlara usta öğreticilik belgesi düzenlenmektedir.</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10162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56799" y="1246909"/>
            <a:ext cx="11466902" cy="5237017"/>
          </a:xfrm>
        </p:spPr>
        <p:txBody>
          <a:bodyPr>
            <a:noAutofit/>
          </a:bodyPr>
          <a:lstStyle/>
          <a:p>
            <a:pPr marL="0" indent="0" algn="ctr" defTabSz="457200">
              <a:lnSpc>
                <a:spcPct val="120000"/>
              </a:lnSpc>
              <a:spcBef>
                <a:spcPts val="600"/>
              </a:spcBef>
              <a:spcAft>
                <a:spcPts val="600"/>
              </a:spcAft>
              <a:buClr>
                <a:srgbClr val="A53010"/>
              </a:buClr>
              <a:buNone/>
            </a:pPr>
            <a:r>
              <a:rPr lang="tr-TR" altLang="tr-TR" b="1" dirty="0" smtClean="0">
                <a:solidFill>
                  <a:srgbClr val="0070C0"/>
                </a:solidFill>
              </a:rPr>
              <a:t>MESLEKİ EĞİTİM MERKEZLERİNDE</a:t>
            </a:r>
          </a:p>
          <a:p>
            <a:pPr marL="0" indent="0" algn="ctr" defTabSz="457200">
              <a:lnSpc>
                <a:spcPct val="120000"/>
              </a:lnSpc>
              <a:spcBef>
                <a:spcPts val="600"/>
              </a:spcBef>
              <a:spcAft>
                <a:spcPts val="600"/>
              </a:spcAft>
              <a:buClr>
                <a:srgbClr val="A53010"/>
              </a:buClr>
              <a:buNone/>
            </a:pPr>
            <a:r>
              <a:rPr lang="tr-TR" altLang="tr-TR" b="1" dirty="0" smtClean="0"/>
              <a:t>3308 </a:t>
            </a:r>
            <a:r>
              <a:rPr lang="tr-TR" altLang="tr-TR" b="1" dirty="0"/>
              <a:t>sayılı Mesleki Eğitim Kanunu </a:t>
            </a:r>
            <a:r>
              <a:rPr lang="tr-TR" altLang="tr-TR" b="1" dirty="0" smtClean="0"/>
              <a:t>Çıraklık Eğitimi Uygulamaları Kapsamında Bulunan,</a:t>
            </a:r>
          </a:p>
          <a:p>
            <a:pPr marL="0" indent="0" algn="ctr" defTabSz="457200">
              <a:lnSpc>
                <a:spcPct val="120000"/>
              </a:lnSpc>
              <a:spcBef>
                <a:spcPts val="600"/>
              </a:spcBef>
              <a:spcAft>
                <a:spcPts val="600"/>
              </a:spcAft>
              <a:buClr>
                <a:srgbClr val="A53010"/>
              </a:buClr>
              <a:buNone/>
            </a:pPr>
            <a:r>
              <a:rPr lang="tr-TR" altLang="tr-TR" sz="3200" b="1" dirty="0" smtClean="0">
                <a:solidFill>
                  <a:srgbClr val="FF0000"/>
                </a:solidFill>
              </a:rPr>
              <a:t>33 alan 181 meslek dalında</a:t>
            </a:r>
          </a:p>
          <a:p>
            <a:pPr marL="0" indent="0" algn="ctr" defTabSz="457200">
              <a:lnSpc>
                <a:spcPct val="120000"/>
              </a:lnSpc>
              <a:spcBef>
                <a:spcPts val="600"/>
              </a:spcBef>
              <a:spcAft>
                <a:spcPts val="600"/>
              </a:spcAft>
              <a:buClr>
                <a:srgbClr val="A53010"/>
              </a:buClr>
              <a:buNone/>
            </a:pPr>
            <a:r>
              <a:rPr lang="tr-TR" altLang="tr-TR" sz="3200" b="1" dirty="0" smtClean="0">
                <a:solidFill>
                  <a:srgbClr val="FF0000"/>
                </a:solidFill>
              </a:rPr>
              <a:t>Kalfalık</a:t>
            </a:r>
            <a:r>
              <a:rPr lang="tr-TR" altLang="tr-TR" sz="3200" b="1" dirty="0">
                <a:solidFill>
                  <a:srgbClr val="FF0000"/>
                </a:solidFill>
              </a:rPr>
              <a:t> </a:t>
            </a:r>
            <a:r>
              <a:rPr lang="tr-TR" altLang="tr-TR" sz="3200" b="1" dirty="0" smtClean="0">
                <a:solidFill>
                  <a:srgbClr val="FF0000"/>
                </a:solidFill>
              </a:rPr>
              <a:t>Belgesi, Ustalık Belgesi ile Meslek Lisesi Diploması</a:t>
            </a:r>
          </a:p>
          <a:p>
            <a:pPr marL="0" indent="0" algn="ctr" defTabSz="457200">
              <a:lnSpc>
                <a:spcPct val="120000"/>
              </a:lnSpc>
              <a:spcBef>
                <a:spcPts val="600"/>
              </a:spcBef>
              <a:spcAft>
                <a:spcPts val="600"/>
              </a:spcAft>
              <a:buClr>
                <a:srgbClr val="A53010"/>
              </a:buClr>
              <a:buNone/>
            </a:pPr>
            <a:r>
              <a:rPr lang="tr-TR" altLang="tr-TR" sz="3200" b="1" dirty="0" smtClean="0"/>
              <a:t>verilmekte olup</a:t>
            </a:r>
          </a:p>
          <a:p>
            <a:pPr marL="0" indent="0" algn="ctr" defTabSz="457200">
              <a:lnSpc>
                <a:spcPct val="120000"/>
              </a:lnSpc>
              <a:spcBef>
                <a:spcPts val="600"/>
              </a:spcBef>
              <a:spcAft>
                <a:spcPts val="600"/>
              </a:spcAft>
              <a:buClr>
                <a:srgbClr val="A53010"/>
              </a:buClr>
              <a:buNone/>
            </a:pPr>
            <a:r>
              <a:rPr lang="tr-TR" altLang="tr-TR" sz="3100" b="1" dirty="0">
                <a:solidFill>
                  <a:srgbClr val="FF0000"/>
                </a:solidFill>
              </a:rPr>
              <a:t>M</a:t>
            </a:r>
            <a:r>
              <a:rPr lang="tr-TR" altLang="tr-TR" sz="3100" b="1" dirty="0" smtClean="0">
                <a:solidFill>
                  <a:srgbClr val="FF0000"/>
                </a:solidFill>
              </a:rPr>
              <a:t>ezuniyet sonrası i</a:t>
            </a:r>
            <a:r>
              <a:rPr lang="tr-TR" sz="3100" b="1" dirty="0" smtClean="0">
                <a:solidFill>
                  <a:srgbClr val="FF0000"/>
                </a:solidFill>
              </a:rPr>
              <a:t>stihdam </a:t>
            </a:r>
            <a:r>
              <a:rPr lang="tr-TR" sz="3100" b="1" dirty="0">
                <a:solidFill>
                  <a:srgbClr val="FF0000"/>
                </a:solidFill>
              </a:rPr>
              <a:t>oranı yaklaşık %90’lar </a:t>
            </a:r>
            <a:r>
              <a:rPr lang="tr-TR" sz="3100" b="1" dirty="0" smtClean="0">
                <a:solidFill>
                  <a:srgbClr val="FF0000"/>
                </a:solidFill>
              </a:rPr>
              <a:t>seviyesindedir.</a:t>
            </a:r>
            <a:endParaRPr lang="tr-TR" altLang="tr-TR" sz="3100" b="1" dirty="0" smtClean="0">
              <a:solidFill>
                <a:srgbClr val="FF0000"/>
              </a:solidFill>
            </a:endParaRP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853917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66700" y="1285876"/>
            <a:ext cx="11653838" cy="5391150"/>
          </a:xfrm>
        </p:spPr>
        <p:txBody>
          <a:bodyPr>
            <a:noAutofit/>
          </a:bodyPr>
          <a:lstStyle/>
          <a:p>
            <a:pPr marL="0" indent="0" algn="ctr">
              <a:buNone/>
            </a:pPr>
            <a:r>
              <a:rPr lang="tr-TR" b="1" dirty="0" smtClean="0"/>
              <a:t>03.12.2021 Tarihli ve 38276813 Sayılı Onay Sonrasında Bünyesinde Mesleki Eğitim Merkezi Programı Açılan Okullar ile İlgili Yapılacak İşlemler.</a:t>
            </a:r>
          </a:p>
          <a:p>
            <a:pPr marL="0" indent="0" algn="ctr">
              <a:buNone/>
            </a:pPr>
            <a:r>
              <a:rPr lang="tr-TR" b="1" dirty="0" smtClean="0">
                <a:solidFill>
                  <a:srgbClr val="0070C0"/>
                </a:solidFill>
              </a:rPr>
              <a:t>Okul müdürüne e-</a:t>
            </a:r>
            <a:r>
              <a:rPr lang="tr-TR" b="1" dirty="0" err="1" smtClean="0">
                <a:solidFill>
                  <a:srgbClr val="0070C0"/>
                </a:solidFill>
              </a:rPr>
              <a:t>Mesem</a:t>
            </a:r>
            <a:r>
              <a:rPr lang="tr-TR" b="1" dirty="0" smtClean="0">
                <a:solidFill>
                  <a:srgbClr val="0070C0"/>
                </a:solidFill>
              </a:rPr>
              <a:t> modülünün tanımlanması</a:t>
            </a:r>
          </a:p>
          <a:p>
            <a:pPr marL="0" indent="0" algn="ctr">
              <a:buNone/>
            </a:pPr>
            <a:r>
              <a:rPr lang="tr-TR" b="1" dirty="0" smtClean="0">
                <a:solidFill>
                  <a:srgbClr val="0070C0"/>
                </a:solidFill>
              </a:rPr>
              <a:t>Bu yetki mesleki ve teknik eğitim şubesi şefine verilmiştir.</a:t>
            </a:r>
          </a:p>
        </p:txBody>
      </p:sp>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643" y="3152775"/>
            <a:ext cx="8982714" cy="3583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790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3038"/>
            <a:ext cx="1051560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838200" y="5848350"/>
            <a:ext cx="10515600" cy="707886"/>
          </a:xfrm>
          <a:prstGeom prst="rect">
            <a:avLst/>
          </a:prstGeom>
          <a:noFill/>
        </p:spPr>
        <p:txBody>
          <a:bodyPr wrap="square" rtlCol="0">
            <a:spAutoFit/>
          </a:bodyPr>
          <a:lstStyle/>
          <a:p>
            <a:pPr algn="ctr"/>
            <a:r>
              <a:rPr lang="tr-TR" sz="2000" b="1" dirty="0" smtClean="0"/>
              <a:t>Kullanıcı seçiminde hata oluştu veya bu kullanıcı adı daha önce kullanılmış  şeklinde bir hata mesajı almanız durumunda Kullanıcı Adını değiştirerek tekrar deneyiniz.</a:t>
            </a:r>
            <a:endParaRPr lang="tr-TR" sz="2000" b="1" dirty="0"/>
          </a:p>
        </p:txBody>
      </p:sp>
    </p:spTree>
    <p:extLst>
      <p:ext uri="{BB962C8B-B14F-4D97-AF65-F5344CB8AC3E}">
        <p14:creationId xmlns:p14="http://schemas.microsoft.com/office/powerpoint/2010/main" val="210678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838200" y="1295400"/>
            <a:ext cx="10515600" cy="4893647"/>
          </a:xfrm>
          <a:prstGeom prst="rect">
            <a:avLst/>
          </a:prstGeom>
          <a:noFill/>
        </p:spPr>
        <p:txBody>
          <a:bodyPr wrap="square" rtlCol="0">
            <a:spAutoFit/>
          </a:bodyPr>
          <a:lstStyle/>
          <a:p>
            <a:pPr algn="ctr"/>
            <a:r>
              <a:rPr lang="tr-TR" sz="2400" b="1" dirty="0" smtClean="0"/>
              <a:t>Mesleki eğitim merkezi programına kayıtlı öğrenciler ile ilgili sayısal verilere e-</a:t>
            </a:r>
            <a:r>
              <a:rPr lang="tr-TR" sz="2400" b="1" dirty="0" err="1" smtClean="0"/>
              <a:t>Mesem</a:t>
            </a:r>
            <a:r>
              <a:rPr lang="tr-TR" sz="2400" b="1" dirty="0" smtClean="0"/>
              <a:t> sistemindeki RAPOR sayfalarından ulaşabilirsiniz.</a:t>
            </a:r>
          </a:p>
          <a:p>
            <a:pPr algn="ctr"/>
            <a:endParaRPr lang="tr-TR" sz="2400" b="1" dirty="0" smtClean="0"/>
          </a:p>
          <a:p>
            <a:pPr algn="ctr"/>
            <a:r>
              <a:rPr lang="tr-TR" sz="2400" b="1" dirty="0" smtClean="0">
                <a:solidFill>
                  <a:srgbClr val="0070C0"/>
                </a:solidFill>
              </a:rPr>
              <a:t>Rapor sayfasından,</a:t>
            </a:r>
          </a:p>
          <a:p>
            <a:pPr algn="ctr"/>
            <a:endParaRPr lang="tr-TR" sz="2400" b="1" dirty="0" smtClean="0"/>
          </a:p>
          <a:p>
            <a:pPr marL="342900" indent="-342900" algn="just">
              <a:buFont typeface="Arial" panose="020B0604020202020204" pitchFamily="34" charset="0"/>
              <a:buChar char="•"/>
            </a:pPr>
            <a:r>
              <a:rPr lang="tr-TR" sz="2400" b="1" dirty="0"/>
              <a:t>O</a:t>
            </a:r>
            <a:r>
              <a:rPr lang="tr-TR" sz="2400" b="1" dirty="0" smtClean="0"/>
              <a:t>kullarda kayıtlı öğrencilerin sınıf seviyeleri ve cinsiyet bazında sayılarına,</a:t>
            </a:r>
          </a:p>
          <a:p>
            <a:pPr marL="342900" indent="-342900" algn="just">
              <a:buFont typeface="Arial" panose="020B0604020202020204" pitchFamily="34" charset="0"/>
              <a:buChar char="•"/>
            </a:pPr>
            <a:r>
              <a:rPr lang="tr-TR" sz="2400" b="1" dirty="0" smtClean="0"/>
              <a:t>Alan bazlı öğrenci sayılarına,</a:t>
            </a:r>
          </a:p>
          <a:p>
            <a:pPr marL="342900" indent="-342900" algn="just">
              <a:buFont typeface="Arial" panose="020B0604020202020204" pitchFamily="34" charset="0"/>
              <a:buChar char="•"/>
            </a:pPr>
            <a:r>
              <a:rPr lang="tr-TR" sz="2400" b="1" dirty="0" smtClean="0"/>
              <a:t>Dal bazlı öğrenci sayılarına,</a:t>
            </a:r>
          </a:p>
          <a:p>
            <a:pPr marL="342900" indent="-342900" algn="just">
              <a:buFont typeface="Arial" panose="020B0604020202020204" pitchFamily="34" charset="0"/>
              <a:buChar char="•"/>
            </a:pPr>
            <a:r>
              <a:rPr lang="tr-TR" sz="2400" b="1" dirty="0" smtClean="0"/>
              <a:t>Doğum yılı bazlı öğrenci sayılarına,</a:t>
            </a:r>
          </a:p>
          <a:p>
            <a:pPr marL="342900" indent="-342900" algn="just">
              <a:buFont typeface="Arial" panose="020B0604020202020204" pitchFamily="34" charset="0"/>
              <a:buChar char="•"/>
            </a:pPr>
            <a:r>
              <a:rPr lang="tr-TR" sz="2400" b="1" dirty="0" smtClean="0"/>
              <a:t>Yabancı uyruklu öğrenci sayılarına,</a:t>
            </a:r>
          </a:p>
          <a:p>
            <a:pPr marL="342900" indent="-342900" algn="just">
              <a:buFont typeface="Arial" panose="020B0604020202020204" pitchFamily="34" charset="0"/>
              <a:buChar char="•"/>
            </a:pPr>
            <a:r>
              <a:rPr lang="tr-TR" sz="2400" b="1" dirty="0" smtClean="0"/>
              <a:t>Belirli tarihler arasında yapılan kayıt sayılarına</a:t>
            </a:r>
          </a:p>
          <a:p>
            <a:pPr marL="342900" indent="-342900" algn="just">
              <a:buFont typeface="Arial" panose="020B0604020202020204" pitchFamily="34" charset="0"/>
              <a:buChar char="•"/>
            </a:pPr>
            <a:endParaRPr lang="tr-TR" sz="2400" b="1" dirty="0"/>
          </a:p>
          <a:p>
            <a:pPr algn="just"/>
            <a:r>
              <a:rPr lang="tr-TR" sz="2400" b="1" dirty="0"/>
              <a:t>u</a:t>
            </a:r>
            <a:r>
              <a:rPr lang="tr-TR" sz="2400" b="1" dirty="0" smtClean="0"/>
              <a:t>laşabilirsiniz.</a:t>
            </a:r>
            <a:endParaRPr lang="tr-TR" sz="2400" b="1" dirty="0"/>
          </a:p>
        </p:txBody>
      </p:sp>
    </p:spTree>
    <p:extLst>
      <p:ext uri="{BB962C8B-B14F-4D97-AF65-F5344CB8AC3E}">
        <p14:creationId xmlns:p14="http://schemas.microsoft.com/office/powerpoint/2010/main" val="297339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947734"/>
            <a:ext cx="1069657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809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0349" y="1609725"/>
            <a:ext cx="11311301" cy="4265295"/>
          </a:xfrm>
        </p:spPr>
        <p:txBody>
          <a:bodyPr>
            <a:noAutofit/>
          </a:bodyPr>
          <a:lstStyle/>
          <a:p>
            <a:pPr marL="0" indent="0" algn="ctr">
              <a:lnSpc>
                <a:spcPct val="150000"/>
              </a:lnSpc>
              <a:spcBef>
                <a:spcPts val="600"/>
              </a:spcBef>
              <a:buNone/>
            </a:pPr>
            <a:r>
              <a:rPr lang="tr-TR" b="1" dirty="0" smtClean="0"/>
              <a:t>9 Aralık 2016 tarihinde Resmi Gazete’ yayımlanan</a:t>
            </a:r>
          </a:p>
          <a:p>
            <a:pPr marL="0" indent="0" algn="ctr">
              <a:lnSpc>
                <a:spcPct val="150000"/>
              </a:lnSpc>
              <a:spcBef>
                <a:spcPts val="600"/>
              </a:spcBef>
              <a:buNone/>
            </a:pPr>
            <a:r>
              <a:rPr lang="tr-TR" b="1" dirty="0" smtClean="0"/>
              <a:t>6764 </a:t>
            </a:r>
            <a:r>
              <a:rPr lang="tr-TR" b="1" dirty="0"/>
              <a:t>sayılı K</a:t>
            </a:r>
            <a:r>
              <a:rPr lang="tr-TR" b="1" dirty="0" smtClean="0"/>
              <a:t>anun ile</a:t>
            </a:r>
          </a:p>
          <a:p>
            <a:pPr marL="0" indent="0" algn="ctr">
              <a:lnSpc>
                <a:spcPct val="150000"/>
              </a:lnSpc>
              <a:spcBef>
                <a:spcPts val="600"/>
              </a:spcBef>
              <a:buNone/>
            </a:pPr>
            <a:r>
              <a:rPr lang="tr-TR" b="1" dirty="0" smtClean="0"/>
              <a:t>Çıraklık </a:t>
            </a:r>
            <a:r>
              <a:rPr lang="tr-TR" b="1" dirty="0"/>
              <a:t>eğitimi zorunlu eğitim kapsamına </a:t>
            </a:r>
            <a:r>
              <a:rPr lang="tr-TR" b="1" dirty="0" smtClean="0"/>
              <a:t>alınmış ve</a:t>
            </a:r>
          </a:p>
          <a:p>
            <a:pPr marL="0" indent="0" algn="ctr">
              <a:lnSpc>
                <a:spcPct val="150000"/>
              </a:lnSpc>
              <a:spcBef>
                <a:spcPts val="600"/>
              </a:spcBef>
              <a:buNone/>
            </a:pPr>
            <a:r>
              <a:rPr lang="tr-TR" b="1" dirty="0">
                <a:solidFill>
                  <a:srgbClr val="FF0000"/>
                </a:solidFill>
              </a:rPr>
              <a:t>M</a:t>
            </a:r>
            <a:r>
              <a:rPr lang="tr-TR" b="1" dirty="0" smtClean="0">
                <a:solidFill>
                  <a:srgbClr val="FF0000"/>
                </a:solidFill>
              </a:rPr>
              <a:t>esleki </a:t>
            </a:r>
            <a:r>
              <a:rPr lang="tr-TR" b="1" dirty="0">
                <a:solidFill>
                  <a:srgbClr val="FF0000"/>
                </a:solidFill>
              </a:rPr>
              <a:t>E</a:t>
            </a:r>
            <a:r>
              <a:rPr lang="tr-TR" b="1" dirty="0" smtClean="0">
                <a:solidFill>
                  <a:srgbClr val="FF0000"/>
                </a:solidFill>
              </a:rPr>
              <a:t>ğitim </a:t>
            </a:r>
            <a:r>
              <a:rPr lang="tr-TR" b="1" dirty="0">
                <a:solidFill>
                  <a:srgbClr val="FF0000"/>
                </a:solidFill>
              </a:rPr>
              <a:t>M</a:t>
            </a:r>
            <a:r>
              <a:rPr lang="tr-TR" b="1" dirty="0" smtClean="0">
                <a:solidFill>
                  <a:srgbClr val="FF0000"/>
                </a:solidFill>
              </a:rPr>
              <a:t>erkezleri</a:t>
            </a:r>
          </a:p>
          <a:p>
            <a:pPr marL="0" indent="0" algn="ctr">
              <a:lnSpc>
                <a:spcPct val="150000"/>
              </a:lnSpc>
              <a:spcBef>
                <a:spcPts val="600"/>
              </a:spcBef>
              <a:buNone/>
            </a:pPr>
            <a:r>
              <a:rPr lang="tr-TR" b="1" dirty="0" smtClean="0">
                <a:solidFill>
                  <a:srgbClr val="FF0000"/>
                </a:solidFill>
              </a:rPr>
              <a:t>Mesleki ve Teknik </a:t>
            </a:r>
            <a:r>
              <a:rPr lang="tr-TR" b="1" dirty="0">
                <a:solidFill>
                  <a:srgbClr val="FF0000"/>
                </a:solidFill>
              </a:rPr>
              <a:t>O</a:t>
            </a:r>
            <a:r>
              <a:rPr lang="tr-TR" b="1" dirty="0" smtClean="0">
                <a:solidFill>
                  <a:srgbClr val="FF0000"/>
                </a:solidFill>
              </a:rPr>
              <a:t>rtaöğretim Kurumu</a:t>
            </a:r>
          </a:p>
          <a:p>
            <a:pPr marL="0" indent="0" algn="ctr">
              <a:lnSpc>
                <a:spcPct val="150000"/>
              </a:lnSpc>
              <a:spcBef>
                <a:spcPts val="600"/>
              </a:spcBef>
              <a:buNone/>
            </a:pPr>
            <a:r>
              <a:rPr lang="tr-TR" b="1" dirty="0">
                <a:solidFill>
                  <a:srgbClr val="FF0000"/>
                </a:solidFill>
              </a:rPr>
              <a:t>o</a:t>
            </a:r>
            <a:r>
              <a:rPr lang="tr-TR" b="1" dirty="0" smtClean="0">
                <a:solidFill>
                  <a:srgbClr val="FF0000"/>
                </a:solidFill>
              </a:rPr>
              <a:t>larak yapılandırılmıştır.</a:t>
            </a:r>
            <a:endParaRPr lang="tr-TR" b="1" dirty="0">
              <a:solidFill>
                <a:srgbClr val="FF0000"/>
              </a:solidFill>
            </a:endParaRPr>
          </a:p>
        </p:txBody>
      </p:sp>
    </p:spTree>
    <p:extLst>
      <p:ext uri="{BB962C8B-B14F-4D97-AF65-F5344CB8AC3E}">
        <p14:creationId xmlns:p14="http://schemas.microsoft.com/office/powerpoint/2010/main" val="1698608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238250"/>
            <a:ext cx="11849100" cy="5262979"/>
          </a:xfrm>
          <a:prstGeom prst="rect">
            <a:avLst/>
          </a:prstGeom>
          <a:noFill/>
        </p:spPr>
        <p:txBody>
          <a:bodyPr wrap="square" rtlCol="0">
            <a:spAutoFit/>
          </a:bodyPr>
          <a:lstStyle/>
          <a:p>
            <a:pPr algn="ctr"/>
            <a:r>
              <a:rPr lang="tr-TR" sz="2800" b="1" dirty="0" smtClean="0">
                <a:solidFill>
                  <a:srgbClr val="0070C0"/>
                </a:solidFill>
              </a:rPr>
              <a:t>Bünyesinde Mesleki Eğitim Merkezi Programı açılan okullar kayıtlı öğrencilerinden;</a:t>
            </a:r>
          </a:p>
          <a:p>
            <a:pPr algn="ctr"/>
            <a:endParaRPr lang="tr-TR" sz="2800" b="1" dirty="0" smtClean="0"/>
          </a:p>
          <a:p>
            <a:pPr marL="457200" indent="-457200">
              <a:buFont typeface="Wingdings" panose="05000000000000000000" pitchFamily="2" charset="2"/>
              <a:buChar char="§"/>
            </a:pPr>
            <a:r>
              <a:rPr lang="tr-TR" sz="2800" b="1" dirty="0" smtClean="0"/>
              <a:t>Doğrudan</a:t>
            </a:r>
            <a:r>
              <a:rPr lang="tr-TR" sz="2800" b="1" dirty="0"/>
              <a:t>, yılsonu başarı puanıyla veya sorumlu olarak </a:t>
            </a:r>
            <a:r>
              <a:rPr lang="tr-TR" sz="2800" b="1" dirty="0" smtClean="0"/>
              <a:t>sınıfını geçemeyecek,</a:t>
            </a:r>
          </a:p>
          <a:p>
            <a:pPr marL="457200" indent="-457200">
              <a:buFont typeface="Wingdings" panose="05000000000000000000" pitchFamily="2" charset="2"/>
              <a:buChar char="§"/>
            </a:pPr>
            <a:r>
              <a:rPr lang="tr-TR" sz="2800" b="1" dirty="0" smtClean="0"/>
              <a:t>Devamsızlık </a:t>
            </a:r>
            <a:r>
              <a:rPr lang="tr-TR" sz="2800" b="1" dirty="0"/>
              <a:t>nedeniyle başarısız </a:t>
            </a:r>
            <a:r>
              <a:rPr lang="tr-TR" sz="2800" b="1" dirty="0" smtClean="0"/>
              <a:t>sayılacak,</a:t>
            </a:r>
          </a:p>
          <a:p>
            <a:pPr marL="457200" indent="-457200">
              <a:buFont typeface="Wingdings" panose="05000000000000000000" pitchFamily="2" charset="2"/>
              <a:buChar char="§"/>
            </a:pPr>
            <a:r>
              <a:rPr lang="tr-TR" sz="2800" b="1" dirty="0" smtClean="0"/>
              <a:t>Öğrenim </a:t>
            </a:r>
            <a:r>
              <a:rPr lang="tr-TR" sz="2800" b="1" dirty="0"/>
              <a:t>süresi içinde ikinci defa sınıf tekrarı durumuna </a:t>
            </a:r>
            <a:r>
              <a:rPr lang="tr-TR" sz="2800" b="1" dirty="0" smtClean="0"/>
              <a:t>düşmüş veya düşecek,</a:t>
            </a:r>
          </a:p>
          <a:p>
            <a:pPr marL="457200" indent="-457200">
              <a:buFont typeface="Wingdings" panose="05000000000000000000" pitchFamily="2" charset="2"/>
              <a:buChar char="§"/>
            </a:pPr>
            <a:r>
              <a:rPr lang="tr-TR" sz="2800" b="1" dirty="0" smtClean="0"/>
              <a:t>Bu öğrenciler dışında da mesleki eğitim merkezi programına geçiş yapmak isteyen,</a:t>
            </a:r>
            <a:endParaRPr lang="tr-TR" sz="2800" b="1" dirty="0"/>
          </a:p>
          <a:p>
            <a:r>
              <a:rPr lang="tr-TR" sz="2800" b="1" dirty="0" smtClean="0"/>
              <a:t>öğrencilerin velileriyle görüşüp kabul etmeleri halinde bu öğrencilerin kayıtlarını mesleki eğitim merkezi programına aktarabilirler.</a:t>
            </a:r>
            <a:endParaRPr lang="tr-TR" sz="2800" b="1" dirty="0"/>
          </a:p>
        </p:txBody>
      </p:sp>
    </p:spTree>
    <p:extLst>
      <p:ext uri="{BB962C8B-B14F-4D97-AF65-F5344CB8AC3E}">
        <p14:creationId xmlns:p14="http://schemas.microsoft.com/office/powerpoint/2010/main" val="164021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314450"/>
            <a:ext cx="11849100" cy="5262979"/>
          </a:xfrm>
          <a:prstGeom prst="rect">
            <a:avLst/>
          </a:prstGeom>
          <a:noFill/>
        </p:spPr>
        <p:txBody>
          <a:bodyPr wrap="square" rtlCol="0">
            <a:spAutoFit/>
          </a:bodyPr>
          <a:lstStyle/>
          <a:p>
            <a:pPr algn="ctr"/>
            <a:r>
              <a:rPr lang="tr-TR" sz="2800" b="1" dirty="0" smtClean="0"/>
              <a:t>Öğrencilerin e-Okul sisteminden e-</a:t>
            </a:r>
            <a:r>
              <a:rPr lang="tr-TR" sz="2800" b="1" dirty="0" err="1" smtClean="0"/>
              <a:t>Mesem</a:t>
            </a:r>
            <a:r>
              <a:rPr lang="tr-TR" sz="2800" b="1" dirty="0" smtClean="0"/>
              <a:t> sistemine aktarılma işlemleri:</a:t>
            </a:r>
          </a:p>
          <a:p>
            <a:pPr algn="ctr"/>
            <a:endParaRPr lang="tr-TR" sz="2800" b="1" dirty="0" smtClean="0"/>
          </a:p>
          <a:p>
            <a:pPr algn="ctr"/>
            <a:r>
              <a:rPr lang="tr-TR" sz="2800" b="1" dirty="0" smtClean="0">
                <a:solidFill>
                  <a:srgbClr val="0070C0"/>
                </a:solidFill>
              </a:rPr>
              <a:t>(E-Okul)</a:t>
            </a:r>
          </a:p>
          <a:p>
            <a:pPr algn="ctr"/>
            <a:r>
              <a:rPr lang="tr-TR" sz="2800" b="1" dirty="0" smtClean="0">
                <a:solidFill>
                  <a:srgbClr val="0070C0"/>
                </a:solidFill>
              </a:rPr>
              <a:t>Ortaöğretim Kurum İşlemleri</a:t>
            </a:r>
          </a:p>
          <a:p>
            <a:pPr algn="ctr"/>
            <a:r>
              <a:rPr lang="tr-TR" sz="2800" b="1" dirty="0" smtClean="0">
                <a:solidFill>
                  <a:srgbClr val="0070C0"/>
                </a:solidFill>
              </a:rPr>
              <a:t>Bilgi </a:t>
            </a:r>
            <a:r>
              <a:rPr lang="tr-TR" sz="2800" b="1" dirty="0">
                <a:solidFill>
                  <a:srgbClr val="0070C0"/>
                </a:solidFill>
              </a:rPr>
              <a:t>Giriş </a:t>
            </a:r>
            <a:r>
              <a:rPr lang="tr-TR" sz="2800" b="1" dirty="0" smtClean="0">
                <a:solidFill>
                  <a:srgbClr val="0070C0"/>
                </a:solidFill>
              </a:rPr>
              <a:t>İşlemleri</a:t>
            </a:r>
          </a:p>
          <a:p>
            <a:pPr algn="ctr"/>
            <a:r>
              <a:rPr lang="tr-TR" sz="2800" b="1" dirty="0" smtClean="0">
                <a:solidFill>
                  <a:srgbClr val="0070C0"/>
                </a:solidFill>
              </a:rPr>
              <a:t>MESEM </a:t>
            </a:r>
            <a:r>
              <a:rPr lang="tr-TR" sz="2800" b="1" dirty="0">
                <a:solidFill>
                  <a:srgbClr val="0070C0"/>
                </a:solidFill>
              </a:rPr>
              <a:t>Öğrenci Aday </a:t>
            </a:r>
            <a:r>
              <a:rPr lang="tr-TR" sz="2800" b="1" dirty="0" smtClean="0">
                <a:solidFill>
                  <a:srgbClr val="0070C0"/>
                </a:solidFill>
              </a:rPr>
              <a:t>Kayıt, ekranından</a:t>
            </a:r>
          </a:p>
          <a:p>
            <a:endParaRPr lang="tr-TR" sz="2800" b="1" dirty="0"/>
          </a:p>
          <a:p>
            <a:pPr marL="457200" indent="-457200">
              <a:buFont typeface="Wingdings" panose="05000000000000000000" pitchFamily="2" charset="2"/>
              <a:buChar char="§"/>
            </a:pPr>
            <a:r>
              <a:rPr lang="tr-TR" sz="2800" b="1" dirty="0" smtClean="0"/>
              <a:t>Sınıf ve öğrenci seçimi yapılır.</a:t>
            </a:r>
          </a:p>
          <a:p>
            <a:pPr marL="457200" indent="-457200">
              <a:buFont typeface="Wingdings" panose="05000000000000000000" pitchFamily="2" charset="2"/>
              <a:buChar char="§"/>
            </a:pPr>
            <a:r>
              <a:rPr lang="tr-TR" sz="2800" b="1" dirty="0" smtClean="0"/>
              <a:t>Öğrencinin geçiş yapmak istediği mesleki eğitim merkezi programının bulunduğu il, ilçe ve okul seçimi yapılır.</a:t>
            </a:r>
          </a:p>
          <a:p>
            <a:pPr marL="457200" indent="-457200">
              <a:buFont typeface="Wingdings" panose="05000000000000000000" pitchFamily="2" charset="2"/>
              <a:buChar char="§"/>
            </a:pPr>
            <a:r>
              <a:rPr lang="tr-TR" sz="2800" b="1" dirty="0" smtClean="0"/>
              <a:t>Onay işlemi yapılan öğrenci geçiş yaptığı okulun e-</a:t>
            </a:r>
            <a:r>
              <a:rPr lang="tr-TR" sz="2800" b="1" dirty="0" err="1" smtClean="0"/>
              <a:t>Mesem</a:t>
            </a:r>
            <a:r>
              <a:rPr lang="tr-TR" sz="2800" b="1" dirty="0" smtClean="0"/>
              <a:t> sistemi Öğrenci Ön Kayıt sayfasına aktarılmış olur.</a:t>
            </a:r>
          </a:p>
        </p:txBody>
      </p:sp>
    </p:spTree>
    <p:extLst>
      <p:ext uri="{BB962C8B-B14F-4D97-AF65-F5344CB8AC3E}">
        <p14:creationId xmlns:p14="http://schemas.microsoft.com/office/powerpoint/2010/main" val="238816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grpSp>
        <p:nvGrpSpPr>
          <p:cNvPr id="5" name="Grup 4"/>
          <p:cNvGrpSpPr/>
          <p:nvPr/>
        </p:nvGrpSpPr>
        <p:grpSpPr>
          <a:xfrm>
            <a:off x="1578769" y="1438270"/>
            <a:ext cx="9034462" cy="4924430"/>
            <a:chOff x="2185988" y="1438270"/>
            <a:chExt cx="9034462" cy="492443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1438272"/>
              <a:ext cx="3221954" cy="2466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438270"/>
              <a:ext cx="3524250" cy="2466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986" y="4343400"/>
              <a:ext cx="3228975" cy="2019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6" name="Metin kutusu 5"/>
          <p:cNvSpPr txBox="1"/>
          <p:nvPr/>
        </p:nvSpPr>
        <p:spPr>
          <a:xfrm>
            <a:off x="2861133" y="957848"/>
            <a:ext cx="657225" cy="523220"/>
          </a:xfrm>
          <a:prstGeom prst="rect">
            <a:avLst/>
          </a:prstGeom>
          <a:noFill/>
        </p:spPr>
        <p:txBody>
          <a:bodyPr wrap="square" rtlCol="0">
            <a:spAutoFit/>
          </a:bodyPr>
          <a:lstStyle/>
          <a:p>
            <a:pPr algn="ctr"/>
            <a:r>
              <a:rPr lang="tr-TR" sz="2800" b="1" dirty="0" smtClean="0">
                <a:solidFill>
                  <a:srgbClr val="FF0000"/>
                </a:solidFill>
              </a:rPr>
              <a:t>1</a:t>
            </a:r>
            <a:endParaRPr lang="tr-TR" sz="2800" b="1" dirty="0">
              <a:solidFill>
                <a:srgbClr val="FF0000"/>
              </a:solidFill>
            </a:endParaRPr>
          </a:p>
        </p:txBody>
      </p:sp>
      <p:sp>
        <p:nvSpPr>
          <p:cNvPr id="10" name="Metin kutusu 9"/>
          <p:cNvSpPr txBox="1"/>
          <p:nvPr/>
        </p:nvSpPr>
        <p:spPr>
          <a:xfrm>
            <a:off x="8522493" y="957848"/>
            <a:ext cx="657225" cy="523220"/>
          </a:xfrm>
          <a:prstGeom prst="rect">
            <a:avLst/>
          </a:prstGeom>
          <a:noFill/>
        </p:spPr>
        <p:txBody>
          <a:bodyPr wrap="square" rtlCol="0">
            <a:spAutoFit/>
          </a:bodyPr>
          <a:lstStyle/>
          <a:p>
            <a:pPr algn="ctr"/>
            <a:r>
              <a:rPr lang="tr-TR" sz="2800" b="1" dirty="0">
                <a:solidFill>
                  <a:srgbClr val="FF0000"/>
                </a:solidFill>
              </a:rPr>
              <a:t>2</a:t>
            </a:r>
          </a:p>
        </p:txBody>
      </p:sp>
      <p:sp>
        <p:nvSpPr>
          <p:cNvPr id="11" name="Metin kutusu 10"/>
          <p:cNvSpPr txBox="1"/>
          <p:nvPr/>
        </p:nvSpPr>
        <p:spPr>
          <a:xfrm>
            <a:off x="5678641" y="3905247"/>
            <a:ext cx="657225" cy="523220"/>
          </a:xfrm>
          <a:prstGeom prst="rect">
            <a:avLst/>
          </a:prstGeom>
          <a:noFill/>
        </p:spPr>
        <p:txBody>
          <a:bodyPr wrap="square" rtlCol="0">
            <a:spAutoFit/>
          </a:bodyPr>
          <a:lstStyle/>
          <a:p>
            <a:pPr algn="ctr"/>
            <a:r>
              <a:rPr lang="tr-TR" sz="2800" b="1" dirty="0" smtClean="0">
                <a:solidFill>
                  <a:srgbClr val="FF0000"/>
                </a:solidFill>
              </a:rPr>
              <a:t>3</a:t>
            </a:r>
            <a:endParaRPr lang="tr-TR" sz="2800" b="1" dirty="0">
              <a:solidFill>
                <a:srgbClr val="FF0000"/>
              </a:solidFill>
            </a:endParaRPr>
          </a:p>
        </p:txBody>
      </p:sp>
    </p:spTree>
    <p:extLst>
      <p:ext uri="{BB962C8B-B14F-4D97-AF65-F5344CB8AC3E}">
        <p14:creationId xmlns:p14="http://schemas.microsoft.com/office/powerpoint/2010/main" val="371448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14" y="1895475"/>
            <a:ext cx="11241172"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48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67" y="1562100"/>
            <a:ext cx="11548066"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08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14" y="1533525"/>
            <a:ext cx="11652772"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924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524000"/>
            <a:ext cx="11849100" cy="4401205"/>
          </a:xfrm>
          <a:prstGeom prst="rect">
            <a:avLst/>
          </a:prstGeom>
          <a:noFill/>
        </p:spPr>
        <p:txBody>
          <a:bodyPr wrap="square" rtlCol="0">
            <a:spAutoFit/>
          </a:bodyPr>
          <a:lstStyle/>
          <a:p>
            <a:pPr algn="ctr"/>
            <a:r>
              <a:rPr lang="tr-TR" sz="2800" b="1" dirty="0" smtClean="0">
                <a:solidFill>
                  <a:srgbClr val="0070C0"/>
                </a:solidFill>
              </a:rPr>
              <a:t>Bünyesinde Mesleki Eğitim Merkezi Programı açılan okullar</a:t>
            </a:r>
          </a:p>
          <a:p>
            <a:pPr algn="ctr"/>
            <a:endParaRPr lang="tr-TR" sz="2800" b="1" dirty="0" smtClean="0"/>
          </a:p>
          <a:p>
            <a:pPr marL="457200" indent="-457200">
              <a:buFont typeface="Arial" panose="020B0604020202020204" pitchFamily="34" charset="0"/>
              <a:buChar char="•"/>
            </a:pPr>
            <a:r>
              <a:rPr lang="tr-TR" sz="2800" b="1" dirty="0" smtClean="0"/>
              <a:t>Okullar, bünyelerinde açılmış olan Anadolu Meslek ve Anadolu Teknik programındaki alanlardan ve o alanlar altındaki tüm </a:t>
            </a:r>
            <a:r>
              <a:rPr lang="tr-TR" sz="2800" b="1" dirty="0"/>
              <a:t>dallardan </a:t>
            </a:r>
            <a:r>
              <a:rPr lang="tr-TR" sz="2800" b="1" dirty="0" smtClean="0">
                <a:solidFill>
                  <a:srgbClr val="FF0000"/>
                </a:solidFill>
              </a:rPr>
              <a:t>ikinci </a:t>
            </a:r>
            <a:r>
              <a:rPr lang="tr-TR" sz="2800" b="1" dirty="0">
                <a:solidFill>
                  <a:srgbClr val="FF0000"/>
                </a:solidFill>
              </a:rPr>
              <a:t>dönemin başına</a:t>
            </a:r>
            <a:r>
              <a:rPr lang="tr-TR" sz="2800" b="1" dirty="0"/>
              <a:t> kadar </a:t>
            </a:r>
            <a:r>
              <a:rPr lang="tr-TR" sz="2800" b="1" dirty="0" smtClean="0"/>
              <a:t>kayıt alsınlar.</a:t>
            </a:r>
          </a:p>
          <a:p>
            <a:pPr marL="457200" indent="-457200">
              <a:buFont typeface="Arial" panose="020B0604020202020204" pitchFamily="34" charset="0"/>
              <a:buChar char="•"/>
            </a:pPr>
            <a:r>
              <a:rPr lang="tr-TR" sz="2800" b="1" dirty="0" smtClean="0"/>
              <a:t>Ancak, okul sayısının az olduğu il ve ilçelerde 33 alan, okullar arasında paylaştırılsın.</a:t>
            </a:r>
          </a:p>
          <a:p>
            <a:pPr marL="457200" indent="-457200">
              <a:buFont typeface="Arial" panose="020B0604020202020204" pitchFamily="34" charset="0"/>
              <a:buChar char="•"/>
            </a:pPr>
            <a:r>
              <a:rPr lang="tr-TR" sz="2800" b="1" dirty="0" smtClean="0">
                <a:solidFill>
                  <a:srgbClr val="FF0000"/>
                </a:solidFill>
              </a:rPr>
              <a:t>İkinci dönemin ilk haftası </a:t>
            </a:r>
            <a:r>
              <a:rPr lang="tr-TR" sz="2800" b="1" dirty="0" smtClean="0"/>
              <a:t>tüm okullardaki kayıtlı öğrencilerden grup oluşturma sayısının altında kalan öğrenciler için karar alınsın. </a:t>
            </a:r>
            <a:r>
              <a:rPr lang="tr-TR" sz="2800" b="1" i="1" dirty="0" smtClean="0">
                <a:solidFill>
                  <a:srgbClr val="FF0000"/>
                </a:solidFill>
              </a:rPr>
              <a:t>(Ortaöğretim Kurumları Yönetmeliği 26. Madde / 5. Fıkra)</a:t>
            </a:r>
            <a:endParaRPr lang="tr-TR" sz="2800" b="1" i="1" dirty="0">
              <a:solidFill>
                <a:srgbClr val="FF0000"/>
              </a:solidFill>
            </a:endParaRPr>
          </a:p>
        </p:txBody>
      </p:sp>
    </p:spTree>
    <p:extLst>
      <p:ext uri="{BB962C8B-B14F-4D97-AF65-F5344CB8AC3E}">
        <p14:creationId xmlns:p14="http://schemas.microsoft.com/office/powerpoint/2010/main" val="306810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304800" y="1524000"/>
            <a:ext cx="11582400" cy="4401205"/>
          </a:xfrm>
          <a:prstGeom prst="rect">
            <a:avLst/>
          </a:prstGeom>
          <a:noFill/>
        </p:spPr>
        <p:txBody>
          <a:bodyPr wrap="square" rtlCol="0">
            <a:spAutoFit/>
          </a:bodyPr>
          <a:lstStyle/>
          <a:p>
            <a:pPr algn="just"/>
            <a:r>
              <a:rPr lang="tr-TR" sz="2800" b="1" dirty="0" smtClean="0"/>
              <a:t>Ortaöğretim Kurumları Yönetmeliğinin ‘‘Mesleki </a:t>
            </a:r>
            <a:r>
              <a:rPr lang="tr-TR" sz="2800" b="1" dirty="0"/>
              <a:t>ve teknik ortaöğretim kurumlarında grup </a:t>
            </a:r>
            <a:r>
              <a:rPr lang="tr-TR" sz="2800" b="1" dirty="0" smtClean="0"/>
              <a:t>oluşturma’’ başlıklı 26 </a:t>
            </a:r>
            <a:r>
              <a:rPr lang="tr-TR" sz="2800" b="1" dirty="0" err="1" smtClean="0"/>
              <a:t>ncı</a:t>
            </a:r>
            <a:r>
              <a:rPr lang="tr-TR" sz="2800" b="1" dirty="0" smtClean="0"/>
              <a:t> maddesinin </a:t>
            </a:r>
            <a:r>
              <a:rPr lang="tr-TR" sz="2800" b="1" dirty="0"/>
              <a:t>beşinci fıkrası</a:t>
            </a:r>
            <a:r>
              <a:rPr lang="tr-TR" sz="2800" b="1" dirty="0" smtClean="0"/>
              <a:t>; </a:t>
            </a:r>
            <a:r>
              <a:rPr lang="tr-TR" sz="2800" b="1" dirty="0" smtClean="0">
                <a:solidFill>
                  <a:srgbClr val="0070C0"/>
                </a:solidFill>
              </a:rPr>
              <a:t>‘‘Mesleki </a:t>
            </a:r>
            <a:r>
              <a:rPr lang="tr-TR" sz="2800" b="1" dirty="0">
                <a:solidFill>
                  <a:srgbClr val="0070C0"/>
                </a:solidFill>
              </a:rPr>
              <a:t>eğitim merkezine kayıt yaptıran öğrenci sayısının alan/dallar itibarıyla birinci fıkrada belirtilen </a:t>
            </a:r>
            <a:r>
              <a:rPr lang="tr-TR" sz="2800" b="1" dirty="0" smtClean="0">
                <a:solidFill>
                  <a:srgbClr val="0070C0"/>
                </a:solidFill>
              </a:rPr>
              <a:t>öğrenci sayısından </a:t>
            </a:r>
            <a:r>
              <a:rPr lang="tr-TR" sz="2800" b="1" dirty="0">
                <a:solidFill>
                  <a:srgbClr val="0070C0"/>
                </a:solidFill>
              </a:rPr>
              <a:t>az olması hâlinde bu öğrenciler işletmelerdeki mesleki eğitimlerine devam ettirilir, teorik eğitimleri için il/ilçe millî eğitim </a:t>
            </a:r>
            <a:r>
              <a:rPr lang="tr-TR" sz="2800" b="1" dirty="0" smtClean="0">
                <a:solidFill>
                  <a:srgbClr val="0070C0"/>
                </a:solidFill>
              </a:rPr>
              <a:t>müdürlüklerince eğitim </a:t>
            </a:r>
            <a:r>
              <a:rPr lang="tr-TR" sz="2800" b="1" dirty="0">
                <a:solidFill>
                  <a:srgbClr val="0070C0"/>
                </a:solidFill>
              </a:rPr>
              <a:t>ve ulaşım imkânı bulunan en yakın mesleki eğitim merkezine kayıtları nakledilir. Ancak nakil işleminin mümkün olmaması durumunda </a:t>
            </a:r>
            <a:r>
              <a:rPr lang="tr-TR" sz="2800" b="1" dirty="0" smtClean="0">
                <a:solidFill>
                  <a:srgbClr val="0070C0"/>
                </a:solidFill>
              </a:rPr>
              <a:t>öğrenciler, grup </a:t>
            </a:r>
            <a:r>
              <a:rPr lang="tr-TR" sz="2800" b="1" dirty="0">
                <a:solidFill>
                  <a:srgbClr val="0070C0"/>
                </a:solidFill>
              </a:rPr>
              <a:t>oluşmasına esas sayıya bakılmaksızın il/ilçe millî eğitim müdürlüklerinin onayı ile kayıtlı oldukları mesleki eğitim merkezlerinde eğitimlerine </a:t>
            </a:r>
            <a:r>
              <a:rPr lang="tr-TR" sz="2800" b="1" dirty="0" smtClean="0">
                <a:solidFill>
                  <a:srgbClr val="0070C0"/>
                </a:solidFill>
              </a:rPr>
              <a:t>devam ettirilir.’’</a:t>
            </a:r>
            <a:endParaRPr lang="tr-TR" sz="2800" b="1" dirty="0">
              <a:solidFill>
                <a:srgbClr val="0070C0"/>
              </a:solidFill>
            </a:endParaRPr>
          </a:p>
        </p:txBody>
      </p:sp>
    </p:spTree>
    <p:extLst>
      <p:ext uri="{BB962C8B-B14F-4D97-AF65-F5344CB8AC3E}">
        <p14:creationId xmlns:p14="http://schemas.microsoft.com/office/powerpoint/2010/main" val="1996251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2" name="Metin kutusu 1"/>
          <p:cNvSpPr txBox="1"/>
          <p:nvPr/>
        </p:nvSpPr>
        <p:spPr>
          <a:xfrm>
            <a:off x="171450" y="1524000"/>
            <a:ext cx="11849100" cy="3970318"/>
          </a:xfrm>
          <a:prstGeom prst="rect">
            <a:avLst/>
          </a:prstGeom>
          <a:noFill/>
        </p:spPr>
        <p:txBody>
          <a:bodyPr wrap="square" rtlCol="0">
            <a:spAutoFit/>
          </a:bodyPr>
          <a:lstStyle/>
          <a:p>
            <a:pPr marL="457200" indent="-457200" algn="just">
              <a:buFont typeface="Arial" panose="020B0604020202020204" pitchFamily="34" charset="0"/>
              <a:buChar char="•"/>
            </a:pPr>
            <a:r>
              <a:rPr lang="tr-TR" sz="2800" b="1" dirty="0" smtClean="0"/>
              <a:t>Ocak ayı içinde veya ikinci dönemin başında il genelindeki tüm okul müdürlerinin katılacağı bir toplantı ile okulların hangi alanlarda kayıt alacağı kararlaştırılsın ve bu karar il istihdam kurulundan da geçirilerek uygulamaya konulsun. </a:t>
            </a:r>
            <a:r>
              <a:rPr lang="tr-TR" sz="2800" b="1" i="1" dirty="0" smtClean="0">
                <a:solidFill>
                  <a:srgbClr val="FF0000"/>
                </a:solidFill>
              </a:rPr>
              <a:t>(Konya Modeli)</a:t>
            </a:r>
          </a:p>
          <a:p>
            <a:pPr marL="457200" indent="-457200" algn="just">
              <a:buFont typeface="Arial" panose="020B0604020202020204" pitchFamily="34" charset="0"/>
              <a:buChar char="•"/>
            </a:pPr>
            <a:endParaRPr lang="tr-TR" sz="2800" b="1" dirty="0">
              <a:solidFill>
                <a:srgbClr val="0070C0"/>
              </a:solidFill>
            </a:endParaRPr>
          </a:p>
          <a:p>
            <a:pPr marL="457200" indent="-457200" algn="just">
              <a:buFont typeface="Arial" panose="020B0604020202020204" pitchFamily="34" charset="0"/>
              <a:buChar char="•"/>
            </a:pPr>
            <a:r>
              <a:rPr lang="tr-TR" sz="2800" b="1" dirty="0" smtClean="0">
                <a:solidFill>
                  <a:srgbClr val="0070C0"/>
                </a:solidFill>
              </a:rPr>
              <a:t>Önceki Öğrenmelerin Tanınması, Denklik Ve Ölçme Değerlendirme İşlemleri İle İlgili Usul Ve Esaslara İlişkin Yönerge kapsamında bu okulların başvuru alıp alamayacakları hususunda yetki İl Milli Eğitim Müdürlüğündedir</a:t>
            </a:r>
            <a:r>
              <a:rPr lang="tr-TR" sz="2800" b="1" dirty="0">
                <a:solidFill>
                  <a:srgbClr val="0070C0"/>
                </a:solidFill>
              </a:rPr>
              <a:t>. </a:t>
            </a:r>
            <a:r>
              <a:rPr lang="tr-TR" sz="2800" b="1" i="1" dirty="0" smtClean="0">
                <a:solidFill>
                  <a:srgbClr val="FF0000"/>
                </a:solidFill>
              </a:rPr>
              <a:t>(9.Madde / 2.Fıkra)</a:t>
            </a:r>
          </a:p>
        </p:txBody>
      </p:sp>
    </p:spTree>
    <p:extLst>
      <p:ext uri="{BB962C8B-B14F-4D97-AF65-F5344CB8AC3E}">
        <p14:creationId xmlns:p14="http://schemas.microsoft.com/office/powerpoint/2010/main" val="3868755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Metin kutusu 4"/>
          <p:cNvSpPr txBox="1"/>
          <p:nvPr/>
        </p:nvSpPr>
        <p:spPr>
          <a:xfrm>
            <a:off x="171450" y="1314450"/>
            <a:ext cx="11849100" cy="4832092"/>
          </a:xfrm>
          <a:prstGeom prst="rect">
            <a:avLst/>
          </a:prstGeom>
          <a:noFill/>
        </p:spPr>
        <p:txBody>
          <a:bodyPr wrap="square" rtlCol="0">
            <a:spAutoFit/>
          </a:bodyPr>
          <a:lstStyle/>
          <a:p>
            <a:pPr algn="ctr"/>
            <a:r>
              <a:rPr lang="tr-TR" sz="2800" b="1" dirty="0" smtClean="0">
                <a:solidFill>
                  <a:srgbClr val="0070C0"/>
                </a:solidFill>
              </a:rPr>
              <a:t>Tüm bu işlemlerin sağlıklı yürütülebilmesi için;</a:t>
            </a:r>
          </a:p>
          <a:p>
            <a:pPr algn="ctr"/>
            <a:endParaRPr lang="tr-TR" sz="2800" b="1" dirty="0" smtClean="0"/>
          </a:p>
          <a:p>
            <a:pPr algn="ctr"/>
            <a:r>
              <a:rPr lang="tr-TR" sz="2800" b="1" dirty="0" smtClean="0"/>
              <a:t>İlinizdeki mesleki eğitim merkezlerinde görev yapan müdür ve müdür yardımcılarından destek alın.</a:t>
            </a:r>
          </a:p>
          <a:p>
            <a:pPr algn="ctr"/>
            <a:endParaRPr lang="tr-TR" sz="2800" b="1" dirty="0" smtClean="0"/>
          </a:p>
          <a:p>
            <a:pPr algn="ctr"/>
            <a:r>
              <a:rPr lang="tr-TR" sz="2800" b="1" dirty="0" smtClean="0"/>
              <a:t>Mesleki eğitim merkezi ile ilgili mevzuat konularında ve e-</a:t>
            </a:r>
            <a:r>
              <a:rPr lang="tr-TR" sz="2800" b="1" dirty="0" err="1" smtClean="0"/>
              <a:t>Mesem</a:t>
            </a:r>
            <a:r>
              <a:rPr lang="tr-TR" sz="2800" b="1" dirty="0" smtClean="0"/>
              <a:t> sisteminin kullanımı hakkında tecrübeli idareciler ile yerel </a:t>
            </a:r>
            <a:r>
              <a:rPr lang="tr-TR" sz="2800" b="1" dirty="0" err="1" smtClean="0"/>
              <a:t>hizmetiçi</a:t>
            </a:r>
            <a:r>
              <a:rPr lang="tr-TR" sz="2800" b="1" dirty="0" smtClean="0"/>
              <a:t> eğitim faaliyetleri düzenleyin.</a:t>
            </a:r>
          </a:p>
          <a:p>
            <a:pPr algn="ctr"/>
            <a:endParaRPr lang="tr-TR" sz="2800" b="1" dirty="0" smtClean="0"/>
          </a:p>
          <a:p>
            <a:pPr algn="ctr"/>
            <a:r>
              <a:rPr lang="tr-TR" sz="2800" b="1" dirty="0" smtClean="0"/>
              <a:t>Rehberlik yapması için bu programı yeni uygulayacak okulları bir mesleki eğitim merkezi ile eşleştirin.</a:t>
            </a:r>
          </a:p>
        </p:txBody>
      </p:sp>
    </p:spTree>
    <p:extLst>
      <p:ext uri="{BB962C8B-B14F-4D97-AF65-F5344CB8AC3E}">
        <p14:creationId xmlns:p14="http://schemas.microsoft.com/office/powerpoint/2010/main" val="10595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20624" y="1095469"/>
            <a:ext cx="11311301" cy="5424203"/>
          </a:xfrm>
        </p:spPr>
        <p:txBody>
          <a:bodyPr>
            <a:noAutofit/>
          </a:bodyPr>
          <a:lstStyle/>
          <a:p>
            <a:pPr marL="0" indent="0" algn="ctr">
              <a:lnSpc>
                <a:spcPct val="120000"/>
              </a:lnSpc>
              <a:spcBef>
                <a:spcPts val="1200"/>
              </a:spcBef>
              <a:spcAft>
                <a:spcPts val="1200"/>
              </a:spcAft>
              <a:buNone/>
            </a:pPr>
            <a:r>
              <a:rPr lang="tr-TR" b="1" dirty="0" smtClean="0">
                <a:solidFill>
                  <a:srgbClr val="0070C0"/>
                </a:solidFill>
              </a:rPr>
              <a:t>1739 </a:t>
            </a:r>
            <a:r>
              <a:rPr lang="tr-TR" b="1" dirty="0">
                <a:solidFill>
                  <a:srgbClr val="0070C0"/>
                </a:solidFill>
              </a:rPr>
              <a:t>Sayılı Milli Eğitim Temel </a:t>
            </a:r>
            <a:r>
              <a:rPr lang="tr-TR" b="1" dirty="0" smtClean="0">
                <a:solidFill>
                  <a:srgbClr val="0070C0"/>
                </a:solidFill>
              </a:rPr>
              <a:t>Kanunu</a:t>
            </a:r>
          </a:p>
          <a:p>
            <a:pPr marL="0" indent="0" algn="just">
              <a:lnSpc>
                <a:spcPct val="120000"/>
              </a:lnSpc>
              <a:spcBef>
                <a:spcPts val="1200"/>
              </a:spcBef>
              <a:spcAft>
                <a:spcPts val="1200"/>
              </a:spcAft>
              <a:buNone/>
            </a:pPr>
            <a:r>
              <a:rPr lang="tr-TR" b="1" dirty="0" smtClean="0">
                <a:solidFill>
                  <a:srgbClr val="0070C0"/>
                </a:solidFill>
              </a:rPr>
              <a:t>Madde </a:t>
            </a:r>
            <a:r>
              <a:rPr lang="tr-TR" b="1" dirty="0">
                <a:solidFill>
                  <a:srgbClr val="0070C0"/>
                </a:solidFill>
              </a:rPr>
              <a:t>26-</a:t>
            </a:r>
            <a:r>
              <a:rPr lang="tr-TR" b="1" dirty="0"/>
              <a:t> </a:t>
            </a:r>
            <a:r>
              <a:rPr lang="tr-TR" b="1" dirty="0">
                <a:solidFill>
                  <a:srgbClr val="FF0000"/>
                </a:solidFill>
              </a:rPr>
              <a:t>Ortaöğretim;</a:t>
            </a:r>
            <a:r>
              <a:rPr lang="tr-TR" b="1" dirty="0"/>
              <a:t> ilköğretime dayalı dört yıllık zorunlu örgün veya yaygın öğrenim veren genel, mesleki ve teknik öğretim kurumları ile </a:t>
            </a:r>
            <a:r>
              <a:rPr lang="tr-TR" b="1" dirty="0">
                <a:solidFill>
                  <a:srgbClr val="FF0000"/>
                </a:solidFill>
              </a:rPr>
              <a:t>mesleki eğitim merkezlerinin tümünü kapsar.</a:t>
            </a:r>
            <a:r>
              <a:rPr lang="tr-TR" b="1" dirty="0"/>
              <a:t> Bu okul ve kurumları bitirenlere, bitirdikleri programın özelliğine göre diploma verilir. </a:t>
            </a:r>
            <a:r>
              <a:rPr lang="tr-TR" b="1" u="sng" dirty="0"/>
              <a:t>Ancak mesleki eğitim merkezi öğrencilerinin diploma alabilmeleri için Millî Eğitim Bakanlığınca belirlenen fark derslerini tamamlaması zorunludur.</a:t>
            </a:r>
          </a:p>
        </p:txBody>
      </p:sp>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007061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2 Başlık"/>
          <p:cNvSpPr txBox="1">
            <a:spLocks/>
          </p:cNvSpPr>
          <p:nvPr/>
        </p:nvSpPr>
        <p:spPr>
          <a:xfrm>
            <a:off x="3643314" y="3824394"/>
            <a:ext cx="7219958" cy="18414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200" b="1" dirty="0">
              <a:solidFill>
                <a:srgbClr val="6C0000"/>
              </a:solidFill>
              <a:latin typeface="Cambria" panose="02040503050406030204" pitchFamily="18" charset="0"/>
              <a:cs typeface="Times New Roman" panose="02020603050405020304" pitchFamily="18" charset="0"/>
            </a:endParaRPr>
          </a:p>
          <a:p>
            <a:pPr algn="ctr"/>
            <a:r>
              <a:rPr lang="tr-TR" sz="3200" b="1" dirty="0" smtClean="0">
                <a:solidFill>
                  <a:srgbClr val="6C0000"/>
                </a:solidFill>
                <a:latin typeface="Cambria" panose="02040503050406030204" pitchFamily="18" charset="0"/>
                <a:cs typeface="Times New Roman" panose="02020603050405020304" pitchFamily="18" charset="0"/>
              </a:rPr>
              <a:t>TEŞEKKÜRLER</a:t>
            </a:r>
          </a:p>
          <a:p>
            <a:pPr algn="ctr"/>
            <a:endParaRPr lang="tr-TR" sz="3200" b="1" dirty="0" smtClean="0">
              <a:solidFill>
                <a:srgbClr val="6C0000"/>
              </a:solidFill>
              <a:latin typeface="Cambria" panose="02040503050406030204" pitchFamily="18" charset="0"/>
              <a:cs typeface="Times New Roman" panose="02020603050405020304" pitchFamily="18" charset="0"/>
            </a:endParaRPr>
          </a:p>
          <a:p>
            <a:pPr algn="ctr"/>
            <a:r>
              <a:rPr lang="tr-TR" sz="3200" b="1" dirty="0" smtClean="0">
                <a:solidFill>
                  <a:srgbClr val="6C0000"/>
                </a:solidFill>
                <a:latin typeface="Cambria" panose="02040503050406030204" pitchFamily="18" charset="0"/>
                <a:cs typeface="Times New Roman" panose="02020603050405020304" pitchFamily="18" charset="0"/>
              </a:rPr>
              <a:t>aydin.yavsanci@meb.gov.tr</a:t>
            </a:r>
            <a:endParaRPr lang="tr-TR" sz="3200" b="1" dirty="0" smtClean="0">
              <a:solidFill>
                <a:srgbClr val="6C0000"/>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9657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6499" y="1131216"/>
            <a:ext cx="11387579" cy="5467547"/>
          </a:xfrm>
        </p:spPr>
        <p:txBody>
          <a:bodyPr>
            <a:noAutofit/>
          </a:bodyPr>
          <a:lstStyle/>
          <a:p>
            <a:pPr algn="just" defTabSz="457200">
              <a:lnSpc>
                <a:spcPct val="120000"/>
              </a:lnSpc>
              <a:spcBef>
                <a:spcPts val="600"/>
              </a:spcBef>
              <a:spcAft>
                <a:spcPts val="600"/>
              </a:spcAft>
              <a:buClr>
                <a:srgbClr val="A53010"/>
              </a:buClr>
              <a:buFont typeface="Wingdings" panose="05000000000000000000" pitchFamily="2" charset="2"/>
              <a:buChar char="Ø"/>
            </a:pPr>
            <a:r>
              <a:rPr lang="tr-TR" b="1" dirty="0" smtClean="0"/>
              <a:t> Mesleki Eğitim Merkezinde okuyan öğrencilerden Meslek Lisesi mezunu olmak isteyenlerin almaları gereken fark dersleri Talim ve Terbiye Kurulunun 19.07.2019 tarihli ve 18 sayılı kararı ile kabul edilmiş ve 2019-2020 eğitim ve öğretim yılından itibaren </a:t>
            </a:r>
            <a:r>
              <a:rPr lang="tr-TR" b="1" dirty="0" smtClean="0">
                <a:solidFill>
                  <a:srgbClr val="FF0000"/>
                </a:solidFill>
              </a:rPr>
              <a:t>DİPLOMA PROGRAMI</a:t>
            </a:r>
            <a:r>
              <a:rPr lang="tr-TR" b="1" dirty="0" smtClean="0"/>
              <a:t> uygulanmaya başlanmıştır.</a:t>
            </a:r>
          </a:p>
          <a:p>
            <a:pPr algn="just" defTabSz="457200">
              <a:lnSpc>
                <a:spcPct val="120000"/>
              </a:lnSpc>
              <a:spcBef>
                <a:spcPts val="600"/>
              </a:spcBef>
              <a:spcAft>
                <a:spcPts val="600"/>
              </a:spcAft>
              <a:buClr>
                <a:srgbClr val="A53010"/>
              </a:buClr>
              <a:buFont typeface="Wingdings" panose="05000000000000000000" pitchFamily="2" charset="2"/>
              <a:buChar char="Ø"/>
            </a:pPr>
            <a:endParaRPr lang="tr-TR" b="1" dirty="0"/>
          </a:p>
          <a:p>
            <a:pPr algn="just" defTabSz="457200">
              <a:lnSpc>
                <a:spcPct val="120000"/>
              </a:lnSpc>
              <a:spcBef>
                <a:spcPts val="600"/>
              </a:spcBef>
              <a:spcAft>
                <a:spcPts val="600"/>
              </a:spcAft>
              <a:buClr>
                <a:srgbClr val="A53010"/>
              </a:buClr>
              <a:buFont typeface="Wingdings" panose="05000000000000000000" pitchFamily="2" charset="2"/>
              <a:buChar char="Ø"/>
            </a:pPr>
            <a:r>
              <a:rPr lang="tr-TR" b="1" dirty="0" smtClean="0"/>
              <a:t> </a:t>
            </a:r>
            <a:r>
              <a:rPr lang="tr-TR" b="1" dirty="0" smtClean="0">
                <a:solidFill>
                  <a:srgbClr val="0070C0"/>
                </a:solidFill>
              </a:rPr>
              <a:t>Mesleki </a:t>
            </a:r>
            <a:r>
              <a:rPr lang="tr-TR" b="1" dirty="0">
                <a:solidFill>
                  <a:srgbClr val="0070C0"/>
                </a:solidFill>
              </a:rPr>
              <a:t>eğitim </a:t>
            </a:r>
            <a:r>
              <a:rPr lang="tr-TR" b="1" dirty="0" smtClean="0">
                <a:solidFill>
                  <a:srgbClr val="0070C0"/>
                </a:solidFill>
              </a:rPr>
              <a:t>merkezlerinden önceki yıllarda </a:t>
            </a:r>
            <a:r>
              <a:rPr lang="tr-TR" b="1" dirty="0">
                <a:solidFill>
                  <a:srgbClr val="0070C0"/>
                </a:solidFill>
              </a:rPr>
              <a:t>kalfalık ve ustalık belgesi almış </a:t>
            </a:r>
            <a:r>
              <a:rPr lang="tr-TR" b="1" dirty="0" smtClean="0">
                <a:solidFill>
                  <a:srgbClr val="0070C0"/>
                </a:solidFill>
              </a:rPr>
              <a:t>olanların da fark derslerini tamamlayıp Meslek Lisesi diploması alabilmeleri için </a:t>
            </a:r>
            <a:r>
              <a:rPr lang="tr-TR" b="1" dirty="0">
                <a:solidFill>
                  <a:srgbClr val="0070C0"/>
                </a:solidFill>
              </a:rPr>
              <a:t>14.08.2020 tarihi itibariyle </a:t>
            </a:r>
            <a:r>
              <a:rPr lang="tr-TR" b="1" dirty="0" smtClean="0">
                <a:solidFill>
                  <a:srgbClr val="FF0000"/>
                </a:solidFill>
              </a:rPr>
              <a:t>TELAFİ PROGRAMI</a:t>
            </a:r>
            <a:r>
              <a:rPr lang="tr-TR" b="1" dirty="0" smtClean="0">
                <a:solidFill>
                  <a:srgbClr val="0070C0"/>
                </a:solidFill>
              </a:rPr>
              <a:t> </a:t>
            </a:r>
            <a:r>
              <a:rPr lang="tr-TR" b="1" dirty="0">
                <a:solidFill>
                  <a:srgbClr val="0070C0"/>
                </a:solidFill>
              </a:rPr>
              <a:t>başlatılmıştır</a:t>
            </a:r>
            <a:r>
              <a:rPr lang="tr-TR" b="1" dirty="0" smtClean="0">
                <a:solidFill>
                  <a:srgbClr val="0070C0"/>
                </a:solidFill>
              </a:rPr>
              <a:t>.</a:t>
            </a:r>
            <a:endParaRPr lang="tr-TR" altLang="tr-TR" b="1" dirty="0">
              <a:solidFill>
                <a:srgbClr val="0070C0"/>
              </a:solidFill>
            </a:endParaRPr>
          </a:p>
        </p:txBody>
      </p:sp>
      <p:sp>
        <p:nvSpPr>
          <p:cNvPr id="6"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274564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prstClr val="white"/>
                </a:solidFill>
                <a:latin typeface="Cambria" panose="02040503050406030204" pitchFamily="18" charset="0"/>
              </a:rPr>
              <a:t>MESLEKİ EĞİTİM MERKEZİ PROGRAMI (ÇIRAKLIK EĞİTİMİ)</a:t>
            </a:r>
            <a:endParaRPr lang="tr-TR" sz="2800" b="1" dirty="0">
              <a:solidFill>
                <a:prstClr val="white"/>
              </a:solidFill>
              <a:latin typeface="Cambria" panose="02040503050406030204" pitchFamily="18" charset="0"/>
            </a:endParaRPr>
          </a:p>
        </p:txBody>
      </p:sp>
      <p:sp>
        <p:nvSpPr>
          <p:cNvPr id="5" name="İçerik Yer Tutucusu 2"/>
          <p:cNvSpPr>
            <a:spLocks noGrp="1"/>
          </p:cNvSpPr>
          <p:nvPr>
            <p:ph idx="1"/>
          </p:nvPr>
        </p:nvSpPr>
        <p:spPr>
          <a:xfrm>
            <a:off x="245805" y="1101212"/>
            <a:ext cx="11629103" cy="5255137"/>
          </a:xfrm>
        </p:spPr>
        <p:txBody>
          <a:bodyPr>
            <a:normAutofit/>
          </a:bodyPr>
          <a:lstStyle/>
          <a:p>
            <a:pPr marL="0" indent="0" algn="ctr">
              <a:lnSpc>
                <a:spcPct val="150000"/>
              </a:lnSpc>
              <a:buNone/>
            </a:pPr>
            <a:r>
              <a:rPr lang="tr-TR" altLang="tr-TR" sz="2800" b="1" dirty="0" smtClean="0">
                <a:solidFill>
                  <a:srgbClr val="FF0000"/>
                </a:solidFill>
                <a:latin typeface="Cambria" pitchFamily="18" charset="0"/>
              </a:rPr>
              <a:t>MESLEKİ VE TEKNİK EĞİTİM SÜRECİ</a:t>
            </a:r>
          </a:p>
          <a:p>
            <a:pPr marL="0" indent="0" algn="ctr">
              <a:lnSpc>
                <a:spcPct val="150000"/>
              </a:lnSpc>
              <a:buNone/>
            </a:pPr>
            <a:endParaRPr lang="tr-TR" altLang="tr-TR" sz="2800" b="1" dirty="0" smtClean="0">
              <a:solidFill>
                <a:srgbClr val="FF0000"/>
              </a:solidFill>
              <a:latin typeface="Cambria" pitchFamily="18" charset="0"/>
            </a:endParaRPr>
          </a:p>
        </p:txBody>
      </p:sp>
      <p:grpSp>
        <p:nvGrpSpPr>
          <p:cNvPr id="6" name="Grup 5"/>
          <p:cNvGrpSpPr/>
          <p:nvPr/>
        </p:nvGrpSpPr>
        <p:grpSpPr>
          <a:xfrm>
            <a:off x="1897063" y="2055813"/>
            <a:ext cx="8397875" cy="4308475"/>
            <a:chOff x="2200891" y="2055813"/>
            <a:chExt cx="8397875" cy="4308475"/>
          </a:xfrm>
        </p:grpSpPr>
        <p:grpSp>
          <p:nvGrpSpPr>
            <p:cNvPr id="8" name="Grup 6"/>
            <p:cNvGrpSpPr>
              <a:grpSpLocks/>
            </p:cNvGrpSpPr>
            <p:nvPr/>
          </p:nvGrpSpPr>
          <p:grpSpPr bwMode="auto">
            <a:xfrm>
              <a:off x="2200891" y="2055813"/>
              <a:ext cx="8397875" cy="1474787"/>
              <a:chOff x="4525719" y="1476260"/>
              <a:chExt cx="4936876" cy="1698570"/>
            </a:xfrm>
          </p:grpSpPr>
          <p:sp>
            <p:nvSpPr>
              <p:cNvPr id="27" name="Dikdörtgen 26"/>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28" name="Dikdörtgen 27"/>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9" name="Dikdörtgen 28"/>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nvGrpSpPr>
              <p:cNvPr id="30" name="Grup 11"/>
              <p:cNvGrpSpPr>
                <a:grpSpLocks/>
              </p:cNvGrpSpPr>
              <p:nvPr/>
            </p:nvGrpSpPr>
            <p:grpSpPr bwMode="auto">
              <a:xfrm>
                <a:off x="5320673" y="2801839"/>
                <a:ext cx="2290887" cy="13676"/>
                <a:chOff x="5320673" y="2801839"/>
                <a:chExt cx="2290887" cy="13676"/>
              </a:xfrm>
            </p:grpSpPr>
            <p:cxnSp>
              <p:nvCxnSpPr>
                <p:cNvPr id="32" name="Düz Ok Bağlayıcısı 14"/>
                <p:cNvCxnSpPr>
                  <a:cxnSpLocks noChangeShapeType="1"/>
                  <a:stCxn id="28" idx="3"/>
                  <a:endCxn id="29"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33" name="Düz Ok Bağlayıcısı 15"/>
                <p:cNvCxnSpPr>
                  <a:cxnSpLocks noChangeShapeType="1"/>
                  <a:endCxn id="31"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34"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31" name="Dikdörtgen 30"/>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grpSp>
        <p:cxnSp>
          <p:nvCxnSpPr>
            <p:cNvPr id="9"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10" name="Düz Ok Bağlayıcısı 2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11" name="Dikdörtgen 10"/>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schemeClr val="bg1"/>
                  </a:solidFill>
                  <a:latin typeface="Cambria" panose="02040503050406030204" pitchFamily="18" charset="0"/>
                  <a:cs typeface="Arial"/>
                </a:rPr>
                <a:t>Mesleki Eğitim Merkezi Programı</a:t>
              </a:r>
            </a:p>
          </p:txBody>
        </p:sp>
        <p:sp>
          <p:nvSpPr>
            <p:cNvPr id="12" name="Dikdörtgen 11"/>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13"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kern="0" dirty="0">
                  <a:solidFill>
                    <a:prstClr val="white"/>
                  </a:solidFill>
                  <a:latin typeface="Cambria" panose="02040503050406030204" pitchFamily="18" charset="0"/>
                  <a:cs typeface="Arial"/>
                </a:rPr>
                <a:t>Kalfalık Belgesi</a:t>
              </a:r>
            </a:p>
          </p:txBody>
        </p:sp>
        <p:cxnSp>
          <p:nvCxnSpPr>
            <p:cNvPr id="14" name="Düz Ok Bağlayıcısı 35"/>
            <p:cNvCxnSpPr>
              <a:cxnSpLocks noChangeShapeType="1"/>
              <a:endCxn id="13"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5" name="Dikdörtgen 14"/>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Alan Eğitimi</a:t>
              </a:r>
            </a:p>
          </p:txBody>
        </p:sp>
        <p:cxnSp>
          <p:nvCxnSpPr>
            <p:cNvPr id="16"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17" name="Dikdörtgen 16"/>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tr-TR" kern="0" dirty="0">
                <a:solidFill>
                  <a:prstClr val="white"/>
                </a:solidFill>
                <a:latin typeface="Cambria" panose="02040503050406030204" pitchFamily="18" charset="0"/>
                <a:cs typeface="Arial"/>
              </a:endParaRPr>
            </a:p>
            <a:p>
              <a:pPr algn="ctr" eaLnBrk="1" fontAlgn="auto" hangingPunct="1">
                <a:spcBef>
                  <a:spcPts val="0"/>
                </a:spcBef>
                <a:spcAft>
                  <a:spcPts val="0"/>
                </a:spcAft>
                <a:defRPr/>
              </a:pPr>
              <a:r>
                <a:rPr lang="tr-TR" kern="0" dirty="0">
                  <a:solidFill>
                    <a:prstClr val="white"/>
                  </a:solidFill>
                  <a:latin typeface="Cambria" panose="02040503050406030204" pitchFamily="18" charset="0"/>
                  <a:cs typeface="Arial"/>
                </a:rPr>
                <a:t>Ustalık Belgesi</a:t>
              </a:r>
            </a:p>
            <a:p>
              <a:pPr algn="ctr" eaLnBrk="1" fontAlgn="auto" hangingPunct="1">
                <a:spcBef>
                  <a:spcPts val="0"/>
                </a:spcBef>
                <a:spcAft>
                  <a:spcPts val="0"/>
                </a:spcAft>
                <a:defRPr/>
              </a:pPr>
              <a:endParaRPr lang="tr-TR" kern="0" dirty="0">
                <a:solidFill>
                  <a:prstClr val="white"/>
                </a:solidFill>
                <a:latin typeface="Cambria" panose="02040503050406030204" pitchFamily="18" charset="0"/>
                <a:cs typeface="Arial"/>
              </a:endParaRPr>
            </a:p>
          </p:txBody>
        </p:sp>
        <p:sp>
          <p:nvSpPr>
            <p:cNvPr id="18" name="Dikdörtgen 17"/>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9.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19" name="Dikdörtgen 18"/>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10.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cxnSp>
          <p:nvCxnSpPr>
            <p:cNvPr id="20"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21" name="Dikdörtgen 20"/>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11.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2" name="Dikdörtgen 21"/>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12. Sınıf </a:t>
              </a:r>
            </a:p>
            <a:p>
              <a:pPr algn="ctr" eaLnBrk="1" fontAlgn="auto" hangingPunct="1">
                <a:spcBef>
                  <a:spcPts val="0"/>
                </a:spcBef>
                <a:spcAft>
                  <a:spcPts val="0"/>
                </a:spcAft>
                <a:defRPr/>
              </a:pPr>
              <a:r>
                <a:rPr lang="tr-TR" sz="1400" kern="0" dirty="0">
                  <a:solidFill>
                    <a:prstClr val="white"/>
                  </a:solidFill>
                  <a:latin typeface="Cambria" panose="02040503050406030204" pitchFamily="18" charset="0"/>
                  <a:cs typeface="Arial"/>
                </a:rPr>
                <a:t>Dal Eğitimi</a:t>
              </a:r>
            </a:p>
          </p:txBody>
        </p:sp>
        <p:sp>
          <p:nvSpPr>
            <p:cNvPr id="23" name="Dikdörtgen 22"/>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24"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25"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26"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95170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prstClr val="white"/>
                </a:solidFill>
                <a:latin typeface="Cambria" panose="02040503050406030204" pitchFamily="18" charset="0"/>
              </a:rPr>
              <a:t>MESLEKİ EĞİTİM MERKEZİ PROGRAMI (ÇIRAKLIK EĞİTİMİ)</a:t>
            </a:r>
            <a:endParaRPr lang="tr-TR" sz="2800" b="1" dirty="0">
              <a:solidFill>
                <a:prstClr val="white"/>
              </a:solidFill>
              <a:latin typeface="Cambria" panose="02040503050406030204" pitchFamily="18" charset="0"/>
            </a:endParaRPr>
          </a:p>
        </p:txBody>
      </p:sp>
      <p:sp>
        <p:nvSpPr>
          <p:cNvPr id="5" name="İçerik Yer Tutucusu 2"/>
          <p:cNvSpPr>
            <a:spLocks noGrp="1"/>
          </p:cNvSpPr>
          <p:nvPr>
            <p:ph idx="1"/>
          </p:nvPr>
        </p:nvSpPr>
        <p:spPr>
          <a:xfrm>
            <a:off x="245805" y="1101212"/>
            <a:ext cx="11629103" cy="5255137"/>
          </a:xfrm>
        </p:spPr>
        <p:txBody>
          <a:bodyPr>
            <a:normAutofit/>
          </a:bodyPr>
          <a:lstStyle/>
          <a:p>
            <a:pPr marL="0" indent="0" algn="ctr">
              <a:lnSpc>
                <a:spcPct val="150000"/>
              </a:lnSpc>
              <a:buNone/>
            </a:pPr>
            <a:r>
              <a:rPr lang="tr-TR" altLang="tr-TR" sz="2800" b="1" dirty="0" smtClean="0">
                <a:solidFill>
                  <a:srgbClr val="FF0000"/>
                </a:solidFill>
                <a:latin typeface="Cambria" pitchFamily="18" charset="0"/>
              </a:rPr>
              <a:t>MESLEKİ VE TEKNİK EĞİTİM YERLEŞİM SÜRECİ</a:t>
            </a:r>
          </a:p>
          <a:p>
            <a:pPr marL="0" indent="0" algn="ctr">
              <a:lnSpc>
                <a:spcPct val="150000"/>
              </a:lnSpc>
              <a:buNone/>
            </a:pPr>
            <a:endParaRPr lang="tr-TR" altLang="tr-TR" sz="2800" b="1" dirty="0" smtClean="0">
              <a:solidFill>
                <a:srgbClr val="FF0000"/>
              </a:solidFill>
              <a:latin typeface="Cambria" pitchFamily="18" charset="0"/>
            </a:endParaRPr>
          </a:p>
        </p:txBody>
      </p:sp>
      <p:graphicFrame>
        <p:nvGraphicFramePr>
          <p:cNvPr id="6" name="Diyagram 5"/>
          <p:cNvGraphicFramePr/>
          <p:nvPr>
            <p:extLst>
              <p:ext uri="{D42A27DB-BD31-4B8C-83A1-F6EECF244321}">
                <p14:modId xmlns:p14="http://schemas.microsoft.com/office/powerpoint/2010/main" val="665126940"/>
              </p:ext>
            </p:extLst>
          </p:nvPr>
        </p:nvGraphicFramePr>
        <p:xfrm>
          <a:off x="2032000" y="1952625"/>
          <a:ext cx="8128000" cy="4615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493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0221"/>
            <a:ext cx="4177779" cy="4177779"/>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1196" y="4001440"/>
            <a:ext cx="3330804" cy="2870720"/>
          </a:xfrm>
          <a:prstGeom prst="rect">
            <a:avLst/>
          </a:prstGeom>
        </p:spPr>
      </p:pic>
      <p:sp>
        <p:nvSpPr>
          <p:cNvPr id="8"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
        <p:nvSpPr>
          <p:cNvPr id="5" name="İçerik Yer Tutucusu 2"/>
          <p:cNvSpPr>
            <a:spLocks noGrp="1"/>
          </p:cNvSpPr>
          <p:nvPr>
            <p:ph idx="1"/>
          </p:nvPr>
        </p:nvSpPr>
        <p:spPr>
          <a:xfrm>
            <a:off x="448574" y="1246909"/>
            <a:ext cx="11283351" cy="5237017"/>
          </a:xfrm>
        </p:spPr>
        <p:txBody>
          <a:bodyPr>
            <a:noAutofit/>
          </a:bodyPr>
          <a:lstStyle/>
          <a:p>
            <a:pPr marL="0" lvl="0" indent="0" algn="just" defTabSz="457200">
              <a:lnSpc>
                <a:spcPct val="100000"/>
              </a:lnSpc>
              <a:buClr>
                <a:srgbClr val="A53010"/>
              </a:buClr>
              <a:buNone/>
            </a:pPr>
            <a:r>
              <a:rPr lang="tr-TR" altLang="tr-TR" b="1" dirty="0" smtClean="0">
                <a:solidFill>
                  <a:prstClr val="black"/>
                </a:solidFill>
              </a:rPr>
              <a:t>Mesleki eğitim merkezi programı; Okulda </a:t>
            </a:r>
            <a:r>
              <a:rPr lang="tr-TR" altLang="tr-TR" b="1" dirty="0">
                <a:solidFill>
                  <a:prstClr val="black"/>
                </a:solidFill>
              </a:rPr>
              <a:t>verilen teorik eğitim ile işletmelerde yapılan pratik eğitimin bir bütünlük içerisinde uygulandığı, bireyleri bir mesleğe hazırlayan, mesleklerinde gelişmelerine olanak </a:t>
            </a:r>
            <a:r>
              <a:rPr lang="tr-TR" altLang="tr-TR" b="1" dirty="0" smtClean="0">
                <a:solidFill>
                  <a:prstClr val="black"/>
                </a:solidFill>
              </a:rPr>
              <a:t>sağlayan, </a:t>
            </a:r>
            <a:r>
              <a:rPr lang="tr-TR" altLang="tr-TR" b="1" u="sng" dirty="0" smtClean="0">
                <a:solidFill>
                  <a:srgbClr val="FF0000"/>
                </a:solidFill>
              </a:rPr>
              <a:t>Kalfalık/Ustalık belgesine ve diplomaya</a:t>
            </a:r>
            <a:r>
              <a:rPr lang="tr-TR" altLang="tr-TR" b="1" dirty="0" smtClean="0">
                <a:solidFill>
                  <a:prstClr val="black"/>
                </a:solidFill>
              </a:rPr>
              <a:t> götüren program türüdür.</a:t>
            </a:r>
            <a:endParaRPr lang="tr-TR" altLang="tr-TR" b="1" dirty="0">
              <a:solidFill>
                <a:prstClr val="black"/>
              </a:solidFill>
            </a:endParaRPr>
          </a:p>
          <a:p>
            <a:pPr marL="0" lvl="0" indent="0" algn="ctr" defTabSz="457200">
              <a:lnSpc>
                <a:spcPct val="100000"/>
              </a:lnSpc>
              <a:buClr>
                <a:srgbClr val="A53010"/>
              </a:buClr>
              <a:buNone/>
            </a:pPr>
            <a:endParaRPr lang="tr-TR" altLang="tr-TR" b="1" dirty="0" smtClean="0">
              <a:solidFill>
                <a:prstClr val="black"/>
              </a:solidFill>
            </a:endParaRPr>
          </a:p>
          <a:p>
            <a:pPr marL="0" lvl="0" indent="0" algn="ctr" defTabSz="457200">
              <a:lnSpc>
                <a:spcPct val="100000"/>
              </a:lnSpc>
              <a:buClr>
                <a:srgbClr val="A53010"/>
              </a:buClr>
              <a:buNone/>
            </a:pPr>
            <a:r>
              <a:rPr lang="tr-TR" altLang="tr-TR" b="1" dirty="0" smtClean="0">
                <a:solidFill>
                  <a:prstClr val="black"/>
                </a:solidFill>
              </a:rPr>
              <a:t>Çırak öğrenciler </a:t>
            </a:r>
            <a:r>
              <a:rPr lang="tr-TR" altLang="tr-TR" b="1" dirty="0">
                <a:solidFill>
                  <a:prstClr val="black"/>
                </a:solidFill>
              </a:rPr>
              <a:t>haftada;</a:t>
            </a:r>
          </a:p>
          <a:p>
            <a:pPr marL="0" lvl="0" indent="0" algn="ctr" defTabSz="457200">
              <a:lnSpc>
                <a:spcPct val="100000"/>
              </a:lnSpc>
              <a:buClr>
                <a:srgbClr val="A53010"/>
              </a:buClr>
              <a:buNone/>
            </a:pPr>
            <a:r>
              <a:rPr lang="tr-TR" altLang="tr-TR" b="1" dirty="0">
                <a:solidFill>
                  <a:srgbClr val="FF0000"/>
                </a:solidFill>
              </a:rPr>
              <a:t>1 veya 2 </a:t>
            </a:r>
            <a:r>
              <a:rPr lang="tr-TR" altLang="tr-TR" b="1" dirty="0" smtClean="0">
                <a:solidFill>
                  <a:srgbClr val="FF0000"/>
                </a:solidFill>
              </a:rPr>
              <a:t>gün</a:t>
            </a:r>
          </a:p>
          <a:p>
            <a:pPr marL="0" lvl="0" indent="0" algn="ctr" defTabSz="457200">
              <a:lnSpc>
                <a:spcPct val="100000"/>
              </a:lnSpc>
              <a:buClr>
                <a:srgbClr val="A53010"/>
              </a:buClr>
              <a:buNone/>
            </a:pPr>
            <a:r>
              <a:rPr lang="tr-TR" altLang="tr-TR" b="1" dirty="0" smtClean="0">
                <a:solidFill>
                  <a:srgbClr val="FF0000"/>
                </a:solidFill>
              </a:rPr>
              <a:t>okulda teorik </a:t>
            </a:r>
            <a:r>
              <a:rPr lang="tr-TR" altLang="tr-TR" b="1" dirty="0">
                <a:solidFill>
                  <a:srgbClr val="FF0000"/>
                </a:solidFill>
              </a:rPr>
              <a:t>eğitim,</a:t>
            </a:r>
          </a:p>
          <a:p>
            <a:pPr marL="0" lvl="0" indent="0" algn="ctr" defTabSz="457200">
              <a:lnSpc>
                <a:spcPct val="100000"/>
              </a:lnSpc>
              <a:buClr>
                <a:srgbClr val="A53010"/>
              </a:buClr>
              <a:buNone/>
            </a:pPr>
            <a:r>
              <a:rPr lang="tr-TR" altLang="tr-TR" b="1" dirty="0">
                <a:solidFill>
                  <a:srgbClr val="0070C0"/>
                </a:solidFill>
              </a:rPr>
              <a:t>3</a:t>
            </a:r>
            <a:r>
              <a:rPr lang="tr-TR" altLang="tr-TR" b="1" dirty="0" smtClean="0">
                <a:solidFill>
                  <a:srgbClr val="0070C0"/>
                </a:solidFill>
              </a:rPr>
              <a:t> </a:t>
            </a:r>
            <a:r>
              <a:rPr lang="tr-TR" altLang="tr-TR" b="1" dirty="0">
                <a:solidFill>
                  <a:srgbClr val="0070C0"/>
                </a:solidFill>
              </a:rPr>
              <a:t>veya </a:t>
            </a:r>
            <a:r>
              <a:rPr lang="tr-TR" altLang="tr-TR" b="1" dirty="0" smtClean="0">
                <a:solidFill>
                  <a:srgbClr val="0070C0"/>
                </a:solidFill>
              </a:rPr>
              <a:t>4 gün</a:t>
            </a:r>
          </a:p>
          <a:p>
            <a:pPr marL="0" lvl="0" indent="0" algn="ctr" defTabSz="457200">
              <a:lnSpc>
                <a:spcPct val="100000"/>
              </a:lnSpc>
              <a:buClr>
                <a:srgbClr val="A53010"/>
              </a:buClr>
              <a:buNone/>
            </a:pPr>
            <a:r>
              <a:rPr lang="tr-TR" altLang="tr-TR" b="1" dirty="0" smtClean="0">
                <a:solidFill>
                  <a:srgbClr val="0070C0"/>
                </a:solidFill>
              </a:rPr>
              <a:t>işletmelerde pratik </a:t>
            </a:r>
            <a:r>
              <a:rPr lang="tr-TR" altLang="tr-TR" b="1" dirty="0">
                <a:solidFill>
                  <a:srgbClr val="0070C0"/>
                </a:solidFill>
              </a:rPr>
              <a:t>eğitim alırlar.</a:t>
            </a:r>
          </a:p>
        </p:txBody>
      </p:sp>
    </p:spTree>
    <p:extLst>
      <p:ext uri="{BB962C8B-B14F-4D97-AF65-F5344CB8AC3E}">
        <p14:creationId xmlns:p14="http://schemas.microsoft.com/office/powerpoint/2010/main" val="307941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448574" y="1246909"/>
            <a:ext cx="11283351" cy="5237017"/>
          </a:xfrm>
        </p:spPr>
        <p:txBody>
          <a:bodyPr>
            <a:noAutofit/>
          </a:bodyPr>
          <a:lstStyle/>
          <a:p>
            <a:pPr marL="0" lvl="0" indent="0" algn="ctr" defTabSz="457200">
              <a:lnSpc>
                <a:spcPct val="120000"/>
              </a:lnSpc>
              <a:spcBef>
                <a:spcPts val="600"/>
              </a:spcBef>
              <a:spcAft>
                <a:spcPts val="600"/>
              </a:spcAft>
              <a:buClr>
                <a:srgbClr val="A53010"/>
              </a:buClr>
              <a:buNone/>
            </a:pPr>
            <a:r>
              <a:rPr lang="tr-TR" altLang="tr-TR" b="1" dirty="0" smtClean="0">
                <a:solidFill>
                  <a:srgbClr val="0070C0"/>
                </a:solidFill>
              </a:rPr>
              <a:t>İkili Mesleki Eğitim Yönergesi</a:t>
            </a:r>
            <a:endParaRPr lang="tr-TR" dirty="0">
              <a:solidFill>
                <a:srgbClr val="0070C0"/>
              </a:solidFill>
            </a:endParaRPr>
          </a:p>
          <a:p>
            <a:pPr marL="0" indent="0" algn="just">
              <a:lnSpc>
                <a:spcPct val="120000"/>
              </a:lnSpc>
              <a:spcBef>
                <a:spcPts val="600"/>
              </a:spcBef>
              <a:spcAft>
                <a:spcPts val="600"/>
              </a:spcAft>
              <a:buNone/>
            </a:pPr>
            <a:r>
              <a:rPr lang="tr-TR" b="1" dirty="0" smtClean="0"/>
              <a:t>Mesleki </a:t>
            </a:r>
            <a:r>
              <a:rPr lang="tr-TR" b="1" dirty="0"/>
              <a:t>eğitim merkezi programlarının uygulandığı mesleki ve teknik eğitim okul ve kurumları ile sektör arasında yapılan iş birliği protokolü çerçevesinde, ikili mesleki eğitim </a:t>
            </a:r>
            <a:r>
              <a:rPr lang="tr-TR" b="1" dirty="0" smtClean="0"/>
              <a:t>programları uygulanmaktadır.</a:t>
            </a:r>
          </a:p>
          <a:p>
            <a:pPr marL="0" indent="0" algn="just">
              <a:lnSpc>
                <a:spcPct val="120000"/>
              </a:lnSpc>
              <a:spcBef>
                <a:spcPts val="600"/>
              </a:spcBef>
              <a:spcAft>
                <a:spcPts val="600"/>
              </a:spcAft>
              <a:buNone/>
            </a:pPr>
            <a:endParaRPr lang="tr-TR" altLang="tr-TR" b="1" dirty="0">
              <a:solidFill>
                <a:prstClr val="black"/>
              </a:solidFill>
            </a:endParaRPr>
          </a:p>
          <a:p>
            <a:pPr marL="0" indent="0" algn="just">
              <a:lnSpc>
                <a:spcPct val="120000"/>
              </a:lnSpc>
              <a:spcBef>
                <a:spcPts val="600"/>
              </a:spcBef>
              <a:spcAft>
                <a:spcPts val="600"/>
              </a:spcAft>
              <a:buNone/>
            </a:pPr>
            <a:r>
              <a:rPr lang="tr-TR" altLang="tr-TR" b="1" dirty="0" smtClean="0">
                <a:solidFill>
                  <a:srgbClr val="FF0000"/>
                </a:solidFill>
              </a:rPr>
              <a:t>Bu Yönerge kapsamında işletme ile okul arasında bir protokol imzalanmakta ve öğrenciler haftada 2 gün okulda teorik eğitim 3 gün işletmede pratik eğitim almaktadır.</a:t>
            </a:r>
          </a:p>
        </p:txBody>
      </p:sp>
      <p:sp>
        <p:nvSpPr>
          <p:cNvPr id="8"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11377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036948" y="65990"/>
            <a:ext cx="11155052" cy="6534241"/>
            <a:chOff x="1036948" y="65990"/>
            <a:chExt cx="11155052" cy="6534241"/>
          </a:xfrm>
        </p:grpSpPr>
        <p:sp>
          <p:nvSpPr>
            <p:cNvPr id="6" name="Serbest Form 5"/>
            <p:cNvSpPr/>
            <p:nvPr/>
          </p:nvSpPr>
          <p:spPr>
            <a:xfrm>
              <a:off x="4446979" y="5313232"/>
              <a:ext cx="6277162" cy="1286999"/>
            </a:xfrm>
            <a:custGeom>
              <a:avLst/>
              <a:gdLst>
                <a:gd name="connsiteX0" fmla="*/ 214504 w 1286998"/>
                <a:gd name="connsiteY0" fmla="*/ 0 h 6277162"/>
                <a:gd name="connsiteX1" fmla="*/ 1072494 w 1286998"/>
                <a:gd name="connsiteY1" fmla="*/ 0 h 6277162"/>
                <a:gd name="connsiteX2" fmla="*/ 1286998 w 1286998"/>
                <a:gd name="connsiteY2" fmla="*/ 214504 h 6277162"/>
                <a:gd name="connsiteX3" fmla="*/ 1286998 w 1286998"/>
                <a:gd name="connsiteY3" fmla="*/ 6277162 h 6277162"/>
                <a:gd name="connsiteX4" fmla="*/ 1286998 w 1286998"/>
                <a:gd name="connsiteY4" fmla="*/ 6277162 h 6277162"/>
                <a:gd name="connsiteX5" fmla="*/ 0 w 1286998"/>
                <a:gd name="connsiteY5" fmla="*/ 6277162 h 6277162"/>
                <a:gd name="connsiteX6" fmla="*/ 0 w 1286998"/>
                <a:gd name="connsiteY6" fmla="*/ 6277162 h 6277162"/>
                <a:gd name="connsiteX7" fmla="*/ 0 w 1286998"/>
                <a:gd name="connsiteY7" fmla="*/ 214504 h 6277162"/>
                <a:gd name="connsiteX8" fmla="*/ 214504 w 1286998"/>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998" h="6277162">
                  <a:moveTo>
                    <a:pt x="1286998" y="1046216"/>
                  </a:moveTo>
                  <a:lnTo>
                    <a:pt x="1286998" y="5230946"/>
                  </a:lnTo>
                  <a:cubicBezTo>
                    <a:pt x="1286998" y="5808752"/>
                    <a:pt x="1267308" y="6277160"/>
                    <a:pt x="1243019" y="6277160"/>
                  </a:cubicBezTo>
                  <a:lnTo>
                    <a:pt x="0" y="6277160"/>
                  </a:lnTo>
                  <a:lnTo>
                    <a:pt x="0" y="6277160"/>
                  </a:lnTo>
                  <a:lnTo>
                    <a:pt x="0" y="2"/>
                  </a:lnTo>
                  <a:lnTo>
                    <a:pt x="0" y="2"/>
                  </a:lnTo>
                  <a:lnTo>
                    <a:pt x="1243019" y="2"/>
                  </a:lnTo>
                  <a:cubicBezTo>
                    <a:pt x="1267308" y="2"/>
                    <a:pt x="1286998" y="468410"/>
                    <a:pt x="1286998" y="1046216"/>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6651" rIns="310476" bIns="186652" numCol="1" spcCol="1270" anchor="ctr" anchorCtr="0">
              <a:noAutofit/>
            </a:bodyPr>
            <a:lstStyle/>
            <a:p>
              <a:pPr marL="0" lvl="1" algn="ctr" defTabSz="1244600">
                <a:lnSpc>
                  <a:spcPct val="90000"/>
                </a:lnSpc>
                <a:spcBef>
                  <a:spcPct val="0"/>
                </a:spcBef>
                <a:spcAft>
                  <a:spcPct val="15000"/>
                </a:spcAft>
              </a:pPr>
              <a:r>
                <a:rPr lang="tr-TR" sz="2800" kern="1200" dirty="0" smtClean="0"/>
                <a:t>12. Sınıf sonunda yapılan Beceri Sınavında başarılı olanlara</a:t>
              </a:r>
              <a:endParaRPr lang="tr-TR" sz="2800" kern="1200" dirty="0"/>
            </a:p>
            <a:p>
              <a:pPr marL="0" lvl="1" algn="ctr" defTabSz="1244600">
                <a:lnSpc>
                  <a:spcPct val="90000"/>
                </a:lnSpc>
                <a:spcBef>
                  <a:spcPct val="0"/>
                </a:spcBef>
                <a:spcAft>
                  <a:spcPct val="15000"/>
                </a:spcAft>
              </a:pPr>
              <a:r>
                <a:rPr lang="tr-TR" sz="2800" b="1" kern="1200" dirty="0" smtClean="0"/>
                <a:t>USTALIK BELGESİ ve DİPLOMA</a:t>
              </a:r>
              <a:endParaRPr lang="tr-TR" sz="2800" b="1" kern="1200" dirty="0"/>
            </a:p>
          </p:txBody>
        </p:sp>
        <p:sp>
          <p:nvSpPr>
            <p:cNvPr id="7" name="Serbest Form 6"/>
            <p:cNvSpPr/>
            <p:nvPr/>
          </p:nvSpPr>
          <p:spPr>
            <a:xfrm>
              <a:off x="1424070" y="5312736"/>
              <a:ext cx="2880016" cy="1286206"/>
            </a:xfrm>
            <a:custGeom>
              <a:avLst/>
              <a:gdLst>
                <a:gd name="connsiteX0" fmla="*/ 0 w 2880016"/>
                <a:gd name="connsiteY0" fmla="*/ 214372 h 1286206"/>
                <a:gd name="connsiteX1" fmla="*/ 214372 w 2880016"/>
                <a:gd name="connsiteY1" fmla="*/ 0 h 1286206"/>
                <a:gd name="connsiteX2" fmla="*/ 2665644 w 2880016"/>
                <a:gd name="connsiteY2" fmla="*/ 0 h 1286206"/>
                <a:gd name="connsiteX3" fmla="*/ 2880016 w 2880016"/>
                <a:gd name="connsiteY3" fmla="*/ 214372 h 1286206"/>
                <a:gd name="connsiteX4" fmla="*/ 2880016 w 2880016"/>
                <a:gd name="connsiteY4" fmla="*/ 1071834 h 1286206"/>
                <a:gd name="connsiteX5" fmla="*/ 2665644 w 2880016"/>
                <a:gd name="connsiteY5" fmla="*/ 1286206 h 1286206"/>
                <a:gd name="connsiteX6" fmla="*/ 214372 w 2880016"/>
                <a:gd name="connsiteY6" fmla="*/ 1286206 h 1286206"/>
                <a:gd name="connsiteX7" fmla="*/ 0 w 2880016"/>
                <a:gd name="connsiteY7" fmla="*/ 1071834 h 1286206"/>
                <a:gd name="connsiteX8" fmla="*/ 0 w 2880016"/>
                <a:gd name="connsiteY8" fmla="*/ 214372 h 128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86206">
                  <a:moveTo>
                    <a:pt x="0" y="214372"/>
                  </a:moveTo>
                  <a:cubicBezTo>
                    <a:pt x="0" y="95978"/>
                    <a:pt x="95978" y="0"/>
                    <a:pt x="214372" y="0"/>
                  </a:cubicBezTo>
                  <a:lnTo>
                    <a:pt x="2665644" y="0"/>
                  </a:lnTo>
                  <a:cubicBezTo>
                    <a:pt x="2784038" y="0"/>
                    <a:pt x="2880016" y="95978"/>
                    <a:pt x="2880016" y="214372"/>
                  </a:cubicBezTo>
                  <a:lnTo>
                    <a:pt x="2880016" y="1071834"/>
                  </a:lnTo>
                  <a:cubicBezTo>
                    <a:pt x="2880016" y="1190228"/>
                    <a:pt x="2784038" y="1286206"/>
                    <a:pt x="2665644" y="1286206"/>
                  </a:cubicBezTo>
                  <a:lnTo>
                    <a:pt x="214372" y="1286206"/>
                  </a:lnTo>
                  <a:cubicBezTo>
                    <a:pt x="95978" y="1286206"/>
                    <a:pt x="0" y="1190228"/>
                    <a:pt x="0" y="1071834"/>
                  </a:cubicBezTo>
                  <a:lnTo>
                    <a:pt x="0" y="214372"/>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6147" tIns="169467" rIns="276147" bIns="169467" numCol="1" spcCol="1270" anchor="ctr" anchorCtr="0">
              <a:noAutofit/>
            </a:bodyPr>
            <a:lstStyle/>
            <a:p>
              <a:pPr lvl="0" algn="ctr" defTabSz="2489200">
                <a:lnSpc>
                  <a:spcPct val="90000"/>
                </a:lnSpc>
                <a:spcBef>
                  <a:spcPct val="0"/>
                </a:spcBef>
                <a:spcAft>
                  <a:spcPct val="35000"/>
                </a:spcAft>
              </a:pPr>
              <a:r>
                <a:rPr lang="tr-TR" sz="5600" kern="1200" dirty="0" smtClean="0"/>
                <a:t>12. Sınıf</a:t>
              </a:r>
              <a:endParaRPr lang="tr-TR" sz="5600" kern="1200" dirty="0"/>
            </a:p>
          </p:txBody>
        </p:sp>
        <p:sp>
          <p:nvSpPr>
            <p:cNvPr id="9" name="Serbest Form 8"/>
            <p:cNvSpPr/>
            <p:nvPr/>
          </p:nvSpPr>
          <p:spPr>
            <a:xfrm>
              <a:off x="4446979" y="3984991"/>
              <a:ext cx="6277162" cy="1246716"/>
            </a:xfrm>
            <a:custGeom>
              <a:avLst/>
              <a:gdLst>
                <a:gd name="connsiteX0" fmla="*/ 207790 w 1246716"/>
                <a:gd name="connsiteY0" fmla="*/ 0 h 6277162"/>
                <a:gd name="connsiteX1" fmla="*/ 1038926 w 1246716"/>
                <a:gd name="connsiteY1" fmla="*/ 0 h 6277162"/>
                <a:gd name="connsiteX2" fmla="*/ 1246716 w 1246716"/>
                <a:gd name="connsiteY2" fmla="*/ 207790 h 6277162"/>
                <a:gd name="connsiteX3" fmla="*/ 1246716 w 1246716"/>
                <a:gd name="connsiteY3" fmla="*/ 6277162 h 6277162"/>
                <a:gd name="connsiteX4" fmla="*/ 1246716 w 1246716"/>
                <a:gd name="connsiteY4" fmla="*/ 6277162 h 6277162"/>
                <a:gd name="connsiteX5" fmla="*/ 0 w 1246716"/>
                <a:gd name="connsiteY5" fmla="*/ 6277162 h 6277162"/>
                <a:gd name="connsiteX6" fmla="*/ 0 w 1246716"/>
                <a:gd name="connsiteY6" fmla="*/ 6277162 h 6277162"/>
                <a:gd name="connsiteX7" fmla="*/ 0 w 1246716"/>
                <a:gd name="connsiteY7" fmla="*/ 207790 h 6277162"/>
                <a:gd name="connsiteX8" fmla="*/ 207790 w 1246716"/>
                <a:gd name="connsiteY8" fmla="*/ 0 h 62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6716" h="6277162">
                  <a:moveTo>
                    <a:pt x="1246716" y="1046215"/>
                  </a:moveTo>
                  <a:lnTo>
                    <a:pt x="1246716" y="5230947"/>
                  </a:lnTo>
                  <a:cubicBezTo>
                    <a:pt x="1246716" y="5808753"/>
                    <a:pt x="1228239" y="6277159"/>
                    <a:pt x="1205447" y="6277159"/>
                  </a:cubicBezTo>
                  <a:lnTo>
                    <a:pt x="0" y="6277159"/>
                  </a:lnTo>
                  <a:lnTo>
                    <a:pt x="0" y="6277159"/>
                  </a:lnTo>
                  <a:lnTo>
                    <a:pt x="0" y="3"/>
                  </a:lnTo>
                  <a:lnTo>
                    <a:pt x="0" y="3"/>
                  </a:lnTo>
                  <a:lnTo>
                    <a:pt x="1205447" y="3"/>
                  </a:lnTo>
                  <a:cubicBezTo>
                    <a:pt x="1228239" y="3"/>
                    <a:pt x="1246716" y="468409"/>
                    <a:pt x="1246716" y="1046215"/>
                  </a:cubicBez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84685" rIns="308510" bIns="184685" numCol="1" spcCol="1270" anchor="ctr" anchorCtr="0">
              <a:noAutofit/>
            </a:bodyPr>
            <a:lstStyle/>
            <a:p>
              <a:pPr marL="0" lvl="1" algn="ctr" defTabSz="1244600">
                <a:lnSpc>
                  <a:spcPct val="90000"/>
                </a:lnSpc>
                <a:spcBef>
                  <a:spcPct val="0"/>
                </a:spcBef>
                <a:spcAft>
                  <a:spcPct val="15000"/>
                </a:spcAft>
              </a:pPr>
              <a:r>
                <a:rPr lang="tr-TR" sz="2800" kern="1200" dirty="0" smtClean="0"/>
                <a:t>11. Sınıf sonunda yapılan Beceri Sınavında başarılı olanlara</a:t>
              </a:r>
              <a:endParaRPr lang="tr-TR" sz="2800" kern="1200" dirty="0"/>
            </a:p>
            <a:p>
              <a:pPr marL="0" lvl="1" algn="ctr" defTabSz="1244600">
                <a:lnSpc>
                  <a:spcPct val="90000"/>
                </a:lnSpc>
                <a:spcBef>
                  <a:spcPct val="0"/>
                </a:spcBef>
                <a:spcAft>
                  <a:spcPct val="15000"/>
                </a:spcAft>
              </a:pPr>
              <a:r>
                <a:rPr lang="tr-TR" sz="2800" b="1" kern="1200" dirty="0" smtClean="0"/>
                <a:t>KALFALIK BELGESİ</a:t>
              </a:r>
              <a:endParaRPr lang="tr-TR" sz="2800" b="1" kern="1200" dirty="0"/>
            </a:p>
          </p:txBody>
        </p:sp>
        <p:sp>
          <p:nvSpPr>
            <p:cNvPr id="11" name="Serbest Form 10"/>
            <p:cNvSpPr/>
            <p:nvPr/>
          </p:nvSpPr>
          <p:spPr>
            <a:xfrm>
              <a:off x="1424070" y="3977852"/>
              <a:ext cx="2880016" cy="1279552"/>
            </a:xfrm>
            <a:custGeom>
              <a:avLst/>
              <a:gdLst>
                <a:gd name="connsiteX0" fmla="*/ 0 w 2880016"/>
                <a:gd name="connsiteY0" fmla="*/ 213263 h 1279552"/>
                <a:gd name="connsiteX1" fmla="*/ 213263 w 2880016"/>
                <a:gd name="connsiteY1" fmla="*/ 0 h 1279552"/>
                <a:gd name="connsiteX2" fmla="*/ 2666753 w 2880016"/>
                <a:gd name="connsiteY2" fmla="*/ 0 h 1279552"/>
                <a:gd name="connsiteX3" fmla="*/ 2880016 w 2880016"/>
                <a:gd name="connsiteY3" fmla="*/ 213263 h 1279552"/>
                <a:gd name="connsiteX4" fmla="*/ 2880016 w 2880016"/>
                <a:gd name="connsiteY4" fmla="*/ 1066289 h 1279552"/>
                <a:gd name="connsiteX5" fmla="*/ 2666753 w 2880016"/>
                <a:gd name="connsiteY5" fmla="*/ 1279552 h 1279552"/>
                <a:gd name="connsiteX6" fmla="*/ 213263 w 2880016"/>
                <a:gd name="connsiteY6" fmla="*/ 1279552 h 1279552"/>
                <a:gd name="connsiteX7" fmla="*/ 0 w 2880016"/>
                <a:gd name="connsiteY7" fmla="*/ 1066289 h 1279552"/>
                <a:gd name="connsiteX8" fmla="*/ 0 w 2880016"/>
                <a:gd name="connsiteY8" fmla="*/ 213263 h 127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79552">
                  <a:moveTo>
                    <a:pt x="0" y="213263"/>
                  </a:moveTo>
                  <a:cubicBezTo>
                    <a:pt x="0" y="95481"/>
                    <a:pt x="95481" y="0"/>
                    <a:pt x="213263" y="0"/>
                  </a:cubicBezTo>
                  <a:lnTo>
                    <a:pt x="2666753" y="0"/>
                  </a:lnTo>
                  <a:cubicBezTo>
                    <a:pt x="2784535" y="0"/>
                    <a:pt x="2880016" y="95481"/>
                    <a:pt x="2880016" y="213263"/>
                  </a:cubicBezTo>
                  <a:lnTo>
                    <a:pt x="2880016" y="1066289"/>
                  </a:lnTo>
                  <a:cubicBezTo>
                    <a:pt x="2880016" y="1184071"/>
                    <a:pt x="2784535" y="1279552"/>
                    <a:pt x="2666753" y="1279552"/>
                  </a:cubicBezTo>
                  <a:lnTo>
                    <a:pt x="213263" y="1279552"/>
                  </a:lnTo>
                  <a:cubicBezTo>
                    <a:pt x="95481" y="1279552"/>
                    <a:pt x="0" y="1184071"/>
                    <a:pt x="0" y="1066289"/>
                  </a:cubicBezTo>
                  <a:lnTo>
                    <a:pt x="0" y="213263"/>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5823" tIns="169143" rIns="275823" bIns="169143" numCol="1" spcCol="1270" anchor="ctr" anchorCtr="0">
              <a:noAutofit/>
            </a:bodyPr>
            <a:lstStyle/>
            <a:p>
              <a:pPr lvl="0" algn="ctr" defTabSz="2489200">
                <a:lnSpc>
                  <a:spcPct val="90000"/>
                </a:lnSpc>
                <a:spcBef>
                  <a:spcPct val="0"/>
                </a:spcBef>
                <a:spcAft>
                  <a:spcPct val="35000"/>
                </a:spcAft>
              </a:pPr>
              <a:r>
                <a:rPr lang="tr-TR" sz="5600" kern="1200" dirty="0" smtClean="0"/>
                <a:t>11. Sınıf</a:t>
              </a:r>
              <a:endParaRPr lang="tr-TR" sz="5600" kern="1200" dirty="0"/>
            </a:p>
          </p:txBody>
        </p:sp>
        <p:sp>
          <p:nvSpPr>
            <p:cNvPr id="12" name="Serbest Form 11"/>
            <p:cNvSpPr/>
            <p:nvPr/>
          </p:nvSpPr>
          <p:spPr>
            <a:xfrm>
              <a:off x="1424070" y="2653745"/>
              <a:ext cx="2880016" cy="1259994"/>
            </a:xfrm>
            <a:custGeom>
              <a:avLst/>
              <a:gdLst>
                <a:gd name="connsiteX0" fmla="*/ 0 w 2880016"/>
                <a:gd name="connsiteY0" fmla="*/ 210003 h 1259994"/>
                <a:gd name="connsiteX1" fmla="*/ 210003 w 2880016"/>
                <a:gd name="connsiteY1" fmla="*/ 0 h 1259994"/>
                <a:gd name="connsiteX2" fmla="*/ 2670013 w 2880016"/>
                <a:gd name="connsiteY2" fmla="*/ 0 h 1259994"/>
                <a:gd name="connsiteX3" fmla="*/ 2880016 w 2880016"/>
                <a:gd name="connsiteY3" fmla="*/ 210003 h 1259994"/>
                <a:gd name="connsiteX4" fmla="*/ 2880016 w 2880016"/>
                <a:gd name="connsiteY4" fmla="*/ 1049991 h 1259994"/>
                <a:gd name="connsiteX5" fmla="*/ 2670013 w 2880016"/>
                <a:gd name="connsiteY5" fmla="*/ 1259994 h 1259994"/>
                <a:gd name="connsiteX6" fmla="*/ 210003 w 2880016"/>
                <a:gd name="connsiteY6" fmla="*/ 1259994 h 1259994"/>
                <a:gd name="connsiteX7" fmla="*/ 0 w 2880016"/>
                <a:gd name="connsiteY7" fmla="*/ 1049991 h 1259994"/>
                <a:gd name="connsiteX8" fmla="*/ 0 w 2880016"/>
                <a:gd name="connsiteY8" fmla="*/ 210003 h 125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259994">
                  <a:moveTo>
                    <a:pt x="0" y="210003"/>
                  </a:moveTo>
                  <a:cubicBezTo>
                    <a:pt x="0" y="94022"/>
                    <a:pt x="94022" y="0"/>
                    <a:pt x="210003" y="0"/>
                  </a:cubicBezTo>
                  <a:lnTo>
                    <a:pt x="2670013" y="0"/>
                  </a:lnTo>
                  <a:cubicBezTo>
                    <a:pt x="2785994" y="0"/>
                    <a:pt x="2880016" y="94022"/>
                    <a:pt x="2880016" y="210003"/>
                  </a:cubicBezTo>
                  <a:lnTo>
                    <a:pt x="2880016" y="1049991"/>
                  </a:lnTo>
                  <a:cubicBezTo>
                    <a:pt x="2880016" y="1165972"/>
                    <a:pt x="2785994" y="1259994"/>
                    <a:pt x="2670013" y="1259994"/>
                  </a:cubicBezTo>
                  <a:lnTo>
                    <a:pt x="210003" y="1259994"/>
                  </a:lnTo>
                  <a:cubicBezTo>
                    <a:pt x="94022" y="1259994"/>
                    <a:pt x="0" y="1165972"/>
                    <a:pt x="0" y="1049991"/>
                  </a:cubicBezTo>
                  <a:lnTo>
                    <a:pt x="0" y="210003"/>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4868" tIns="168188" rIns="274868" bIns="168188" numCol="1" spcCol="1270" anchor="ctr" anchorCtr="0">
              <a:noAutofit/>
            </a:bodyPr>
            <a:lstStyle/>
            <a:p>
              <a:pPr lvl="0" algn="ctr" defTabSz="2489200">
                <a:lnSpc>
                  <a:spcPct val="90000"/>
                </a:lnSpc>
                <a:spcBef>
                  <a:spcPct val="0"/>
                </a:spcBef>
                <a:spcAft>
                  <a:spcPct val="35000"/>
                </a:spcAft>
              </a:pPr>
              <a:r>
                <a:rPr lang="tr-TR" sz="5600" kern="1200" dirty="0" smtClean="0"/>
                <a:t>10. Sınıf</a:t>
              </a:r>
              <a:endParaRPr lang="tr-TR" sz="5600" kern="1200" dirty="0"/>
            </a:p>
          </p:txBody>
        </p:sp>
        <p:sp>
          <p:nvSpPr>
            <p:cNvPr id="13" name="Serbest Form 12"/>
            <p:cNvSpPr/>
            <p:nvPr/>
          </p:nvSpPr>
          <p:spPr>
            <a:xfrm>
              <a:off x="1424070" y="1236836"/>
              <a:ext cx="2880016" cy="1356739"/>
            </a:xfrm>
            <a:custGeom>
              <a:avLst/>
              <a:gdLst>
                <a:gd name="connsiteX0" fmla="*/ 0 w 2880016"/>
                <a:gd name="connsiteY0" fmla="*/ 226128 h 1356739"/>
                <a:gd name="connsiteX1" fmla="*/ 226128 w 2880016"/>
                <a:gd name="connsiteY1" fmla="*/ 0 h 1356739"/>
                <a:gd name="connsiteX2" fmla="*/ 2653888 w 2880016"/>
                <a:gd name="connsiteY2" fmla="*/ 0 h 1356739"/>
                <a:gd name="connsiteX3" fmla="*/ 2880016 w 2880016"/>
                <a:gd name="connsiteY3" fmla="*/ 226128 h 1356739"/>
                <a:gd name="connsiteX4" fmla="*/ 2880016 w 2880016"/>
                <a:gd name="connsiteY4" fmla="*/ 1130611 h 1356739"/>
                <a:gd name="connsiteX5" fmla="*/ 2653888 w 2880016"/>
                <a:gd name="connsiteY5" fmla="*/ 1356739 h 1356739"/>
                <a:gd name="connsiteX6" fmla="*/ 226128 w 2880016"/>
                <a:gd name="connsiteY6" fmla="*/ 1356739 h 1356739"/>
                <a:gd name="connsiteX7" fmla="*/ 0 w 2880016"/>
                <a:gd name="connsiteY7" fmla="*/ 1130611 h 1356739"/>
                <a:gd name="connsiteX8" fmla="*/ 0 w 2880016"/>
                <a:gd name="connsiteY8" fmla="*/ 226128 h 135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016" h="1356739">
                  <a:moveTo>
                    <a:pt x="0" y="226128"/>
                  </a:moveTo>
                  <a:cubicBezTo>
                    <a:pt x="0" y="101241"/>
                    <a:pt x="101241" y="0"/>
                    <a:pt x="226128" y="0"/>
                  </a:cubicBezTo>
                  <a:lnTo>
                    <a:pt x="2653888" y="0"/>
                  </a:lnTo>
                  <a:cubicBezTo>
                    <a:pt x="2778775" y="0"/>
                    <a:pt x="2880016" y="101241"/>
                    <a:pt x="2880016" y="226128"/>
                  </a:cubicBezTo>
                  <a:lnTo>
                    <a:pt x="2880016" y="1130611"/>
                  </a:lnTo>
                  <a:cubicBezTo>
                    <a:pt x="2880016" y="1255498"/>
                    <a:pt x="2778775" y="1356739"/>
                    <a:pt x="2653888" y="1356739"/>
                  </a:cubicBezTo>
                  <a:lnTo>
                    <a:pt x="226128" y="1356739"/>
                  </a:lnTo>
                  <a:cubicBezTo>
                    <a:pt x="101241" y="1356739"/>
                    <a:pt x="0" y="1255498"/>
                    <a:pt x="0" y="1130611"/>
                  </a:cubicBezTo>
                  <a:lnTo>
                    <a:pt x="0" y="226128"/>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79591" tIns="172911" rIns="279591" bIns="172911" numCol="1" spcCol="1270" anchor="ctr" anchorCtr="0">
              <a:noAutofit/>
            </a:bodyPr>
            <a:lstStyle/>
            <a:p>
              <a:pPr lvl="0" algn="ctr" defTabSz="2489200">
                <a:lnSpc>
                  <a:spcPct val="90000"/>
                </a:lnSpc>
                <a:spcBef>
                  <a:spcPct val="0"/>
                </a:spcBef>
                <a:spcAft>
                  <a:spcPct val="35000"/>
                </a:spcAft>
              </a:pPr>
              <a:r>
                <a:rPr lang="tr-TR" sz="5600" kern="1200" dirty="0" smtClean="0"/>
                <a:t>9. Sınıf</a:t>
              </a:r>
              <a:endParaRPr lang="tr-TR" sz="5600" kern="1200" dirty="0"/>
            </a:p>
          </p:txBody>
        </p:sp>
        <p:grpSp>
          <p:nvGrpSpPr>
            <p:cNvPr id="8" name="Grup 7"/>
            <p:cNvGrpSpPr/>
            <p:nvPr/>
          </p:nvGrpSpPr>
          <p:grpSpPr>
            <a:xfrm>
              <a:off x="5116428" y="1384618"/>
              <a:ext cx="4970252" cy="2177592"/>
              <a:chOff x="6429080" y="4072379"/>
              <a:chExt cx="4468306" cy="2177592"/>
            </a:xfrm>
          </p:grpSpPr>
          <p:sp>
            <p:nvSpPr>
              <p:cNvPr id="4" name="Oval 3"/>
              <p:cNvSpPr/>
              <p:nvPr/>
            </p:nvSpPr>
            <p:spPr>
              <a:xfrm>
                <a:off x="6429080" y="4072379"/>
                <a:ext cx="4468306" cy="217759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Metin kutusu 2"/>
              <p:cNvSpPr txBox="1"/>
              <p:nvPr/>
            </p:nvSpPr>
            <p:spPr>
              <a:xfrm>
                <a:off x="7070103" y="4561011"/>
                <a:ext cx="3186259" cy="1200329"/>
              </a:xfrm>
              <a:prstGeom prst="rect">
                <a:avLst/>
              </a:prstGeom>
              <a:noFill/>
            </p:spPr>
            <p:txBody>
              <a:bodyPr wrap="square" rtlCol="0">
                <a:spAutoFit/>
              </a:bodyPr>
              <a:lstStyle/>
              <a:p>
                <a:pPr algn="ctr"/>
                <a:r>
                  <a:rPr lang="tr-TR" sz="3600" b="1" dirty="0" smtClean="0">
                    <a:solidFill>
                      <a:srgbClr val="002060"/>
                    </a:solidFill>
                    <a:effectLst>
                      <a:outerShdw blurRad="38100" dist="38100" dir="2700000" algn="tl">
                        <a:srgbClr val="000000">
                          <a:alpha val="43137"/>
                        </a:srgbClr>
                      </a:outerShdw>
                    </a:effectLst>
                  </a:rPr>
                  <a:t>EĞİTİM SÜRESİ</a:t>
                </a:r>
              </a:p>
              <a:p>
                <a:pPr algn="ctr"/>
                <a:r>
                  <a:rPr lang="tr-TR" sz="3600" b="1" dirty="0" smtClean="0">
                    <a:solidFill>
                      <a:srgbClr val="002060"/>
                    </a:solidFill>
                    <a:effectLst>
                      <a:outerShdw blurRad="38100" dist="38100" dir="2700000" algn="tl">
                        <a:srgbClr val="000000">
                          <a:alpha val="43137"/>
                        </a:srgbClr>
                      </a:outerShdw>
                    </a:effectLst>
                  </a:rPr>
                  <a:t>4 YILDIR</a:t>
                </a:r>
                <a:endParaRPr lang="tr-TR" sz="3600" b="1" dirty="0">
                  <a:solidFill>
                    <a:srgbClr val="FF0000"/>
                  </a:solidFill>
                  <a:effectLst>
                    <a:outerShdw blurRad="38100" dist="38100" dir="2700000" algn="tl">
                      <a:srgbClr val="000000">
                        <a:alpha val="43137"/>
                      </a:srgbClr>
                    </a:outerShdw>
                  </a:effectLst>
                </a:endParaRPr>
              </a:p>
            </p:txBody>
          </p:sp>
        </p:grpSp>
        <p:sp>
          <p:nvSpPr>
            <p:cNvPr id="10" name="1 Başlık"/>
            <p:cNvSpPr txBox="1">
              <a:spLocks/>
            </p:cNvSpPr>
            <p:nvPr/>
          </p:nvSpPr>
          <p:spPr>
            <a:xfrm>
              <a:off x="1036948" y="65990"/>
              <a:ext cx="11155052" cy="8817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smtClean="0">
                  <a:solidFill>
                    <a:schemeClr val="bg1"/>
                  </a:solidFill>
                  <a:latin typeface="Cambria" panose="02040503050406030204" pitchFamily="18" charset="0"/>
                </a:rPr>
                <a:t>MESLEKİ EĞİTİM MERKEZİ PROGRAMI (ÇIRAKLIK EĞİTİMİ)</a:t>
              </a:r>
              <a:endParaRPr lang="tr-TR" sz="2800" b="1" dirty="0">
                <a:solidFill>
                  <a:schemeClr val="bg1"/>
                </a:solidFill>
                <a:latin typeface="Cambria" panose="02040503050406030204" pitchFamily="18" charset="0"/>
              </a:endParaRPr>
            </a:p>
          </p:txBody>
        </p:sp>
      </p:grpSp>
    </p:spTree>
    <p:extLst>
      <p:ext uri="{BB962C8B-B14F-4D97-AF65-F5344CB8AC3E}">
        <p14:creationId xmlns:p14="http://schemas.microsoft.com/office/powerpoint/2010/main" val="1517143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7004</TotalTime>
  <Words>1621</Words>
  <Application>Microsoft Office PowerPoint</Application>
  <PresentationFormat>Özel</PresentationFormat>
  <Paragraphs>189</Paragraphs>
  <Slides>30</Slides>
  <Notes>0</Notes>
  <HiddenSlides>0</HiddenSlides>
  <MMClips>0</MMClips>
  <ScaleCrop>false</ScaleCrop>
  <HeadingPairs>
    <vt:vector size="4" baseType="variant">
      <vt:variant>
        <vt:lpstr>Tema</vt:lpstr>
      </vt:variant>
      <vt:variant>
        <vt:i4>2</vt:i4>
      </vt:variant>
      <vt:variant>
        <vt:lpstr>Slayt Başlıkları</vt:lpstr>
      </vt:variant>
      <vt:variant>
        <vt:i4>30</vt:i4>
      </vt:variant>
    </vt:vector>
  </HeadingPairs>
  <TitlesOfParts>
    <vt:vector size="32" baseType="lpstr">
      <vt:lpstr>4_Office Teması</vt:lpstr>
      <vt:lpstr>5_Office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Aydin YAVSANCI</dc:creator>
  <cp:lastModifiedBy>aydın yavşancı</cp:lastModifiedBy>
  <cp:revision>905</cp:revision>
  <cp:lastPrinted>2017-06-05T14:37:06Z</cp:lastPrinted>
  <dcterms:created xsi:type="dcterms:W3CDTF">2016-03-01T07:59:13Z</dcterms:created>
  <dcterms:modified xsi:type="dcterms:W3CDTF">2021-12-13T08:37:21Z</dcterms:modified>
</cp:coreProperties>
</file>